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2"/>
  </p:notesMasterIdLst>
  <p:handoutMasterIdLst>
    <p:handoutMasterId r:id="rId23"/>
  </p:handoutMasterIdLst>
  <p:sldIdLst>
    <p:sldId id="256" r:id="rId5"/>
    <p:sldId id="282" r:id="rId6"/>
    <p:sldId id="284" r:id="rId7"/>
    <p:sldId id="285" r:id="rId8"/>
    <p:sldId id="292" r:id="rId9"/>
    <p:sldId id="289" r:id="rId10"/>
    <p:sldId id="291" r:id="rId11"/>
    <p:sldId id="290" r:id="rId12"/>
    <p:sldId id="287" r:id="rId13"/>
    <p:sldId id="293" r:id="rId14"/>
    <p:sldId id="288" r:id="rId15"/>
    <p:sldId id="294" r:id="rId16"/>
    <p:sldId id="274" r:id="rId17"/>
    <p:sldId id="295" r:id="rId18"/>
    <p:sldId id="296" r:id="rId19"/>
    <p:sldId id="297" r:id="rId20"/>
    <p:sldId id="281" r:id="rId21"/>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10/21/2019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10/21/2019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9.xml"/><Relationship Id="rId5" Type="http://schemas.openxmlformats.org/officeDocument/2006/relationships/slide" Target="slide5.xml"/><Relationship Id="rId10" Type="http://schemas.openxmlformats.org/officeDocument/2006/relationships/slide" Target="slide17.xml"/><Relationship Id="rId4" Type="http://schemas.openxmlformats.org/officeDocument/2006/relationships/slide" Target="slide4.xml"/><Relationship Id="rId9" Type="http://schemas.openxmlformats.org/officeDocument/2006/relationships/slide" Target="slide15.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024349" y="2343954"/>
            <a:ext cx="8291632" cy="1173351"/>
          </a:xfrm>
        </p:spPr>
        <p:txBody>
          <a:bodyPr>
            <a:noAutofit/>
          </a:bodyPr>
          <a:lstStyle/>
          <a:p>
            <a:pPr algn="ctr"/>
            <a:r>
              <a:rPr lang="en-US" sz="3600" dirty="0" err="1">
                <a:solidFill>
                  <a:schemeClr val="tx1">
                    <a:lumMod val="75000"/>
                    <a:lumOff val="25000"/>
                  </a:schemeClr>
                </a:solidFill>
              </a:rPr>
              <a:t>Genetec</a:t>
            </a:r>
            <a:r>
              <a:rPr lang="en-US" sz="3600" dirty="0">
                <a:solidFill>
                  <a:schemeClr val="tx1">
                    <a:lumMod val="75000"/>
                    <a:lumOff val="25000"/>
                  </a:schemeClr>
                </a:solidFill>
              </a:rPr>
              <a:t> CCTV End-User Training</a:t>
            </a:r>
            <a:br>
              <a:rPr lang="en-US" sz="3600" dirty="0">
                <a:solidFill>
                  <a:schemeClr val="tx1">
                    <a:lumMod val="75000"/>
                    <a:lumOff val="25000"/>
                  </a:schemeClr>
                </a:solidFill>
              </a:rPr>
            </a:br>
            <a:r>
              <a:rPr lang="en-US" sz="2400" dirty="0">
                <a:solidFill>
                  <a:schemeClr val="tx1">
                    <a:lumMod val="75000"/>
                    <a:lumOff val="25000"/>
                  </a:schemeClr>
                </a:solidFill>
              </a:rPr>
              <a:t>Video Export Overview</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18678" y="1390918"/>
            <a:ext cx="10553044" cy="959638"/>
          </a:xfrm>
        </p:spPr>
        <p:txBody>
          <a:bodyPr>
            <a:noAutofit/>
          </a:bodyPr>
          <a:lstStyle/>
          <a:p>
            <a:r>
              <a:rPr lang="en-US" sz="2400" b="0" dirty="0" err="1">
                <a:solidFill>
                  <a:schemeClr val="tx1">
                    <a:lumMod val="75000"/>
                    <a:lumOff val="25000"/>
                  </a:schemeClr>
                </a:solidFill>
              </a:rPr>
              <a:t>Genetec</a:t>
            </a:r>
            <a:r>
              <a:rPr lang="en-US" sz="2400" b="0" dirty="0">
                <a:solidFill>
                  <a:schemeClr val="tx1">
                    <a:lumMod val="75000"/>
                    <a:lumOff val="25000"/>
                  </a:schemeClr>
                </a:solidFill>
              </a:rPr>
              <a:t> CCTV End-User Training</a:t>
            </a:r>
          </a:p>
          <a:p>
            <a:r>
              <a:rPr lang="en-US" sz="2400" b="0" dirty="0">
                <a:solidFill>
                  <a:schemeClr val="tx1">
                    <a:lumMod val="75000"/>
                    <a:lumOff val="25000"/>
                  </a:schemeClr>
                </a:solidFill>
              </a:rPr>
              <a:t>	Video Export Overview </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28362" y="2429847"/>
            <a:ext cx="10350500" cy="2846933"/>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What are the different file formats available for exporting?</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How do I export video?</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 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What are the steps to export video from the Report Pane?</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5 - 8</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What are the steps to export video from the Canvas?</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Slides 9 - 10</a:t>
            </a:r>
            <a:r>
              <a:rPr lang="en-US" dirty="0">
                <a:solidFill>
                  <a:schemeClr val="tx1">
                    <a:lumMod val="75000"/>
                    <a:lumOff val="25000"/>
                  </a:schemeClr>
                </a:solidFill>
                <a:hlinkClick r:id="rId7" action="ppaction://hlinksldjump"/>
              </a:rPr>
              <a:t> </a:t>
            </a:r>
            <a:endParaRPr lang="en-US" dirty="0">
              <a:solidFill>
                <a:schemeClr val="tx1">
                  <a:lumMod val="75000"/>
                  <a:lumOff val="25000"/>
                </a:schemeClr>
              </a:solidFill>
            </a:endParaRPr>
          </a:p>
          <a:p>
            <a:pPr>
              <a:spcBef>
                <a:spcPts val="600"/>
              </a:spcBef>
            </a:pPr>
            <a:r>
              <a:rPr lang="en-US">
                <a:solidFill>
                  <a:schemeClr val="tx1">
                    <a:lumMod val="75000"/>
                    <a:lumOff val="25000"/>
                  </a:schemeClr>
                </a:solidFill>
                <a:hlinkClick r:id="rId8" action="ppaction://hlinksldjump"/>
              </a:rPr>
              <a:t>What </a:t>
            </a:r>
            <a:r>
              <a:rPr lang="en-US" dirty="0">
                <a:solidFill>
                  <a:schemeClr val="tx1">
                    <a:lumMod val="75000"/>
                    <a:lumOff val="25000"/>
                  </a:schemeClr>
                </a:solidFill>
                <a:hlinkClick r:id="rId8" action="ppaction://hlinksldjump"/>
              </a:rPr>
              <a:t>are the steps to export video from the Dashboard?</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Slides 11 - 12</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How do I share an exported video file?</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Slides 13 - 14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9" action="ppaction://hlinksldjump"/>
              </a:rPr>
              <a:t>How will the recipient view the video?</a:t>
            </a:r>
            <a:r>
              <a:rPr lang="en-US" dirty="0">
                <a:solidFill>
                  <a:schemeClr val="tx1">
                    <a:lumMod val="75000"/>
                    <a:lumOff val="25000"/>
                  </a:schemeClr>
                </a:solidFill>
              </a:rPr>
              <a:t>									</a:t>
            </a:r>
            <a:r>
              <a:rPr lang="en-US" dirty="0">
                <a:solidFill>
                  <a:schemeClr val="tx1">
                    <a:lumMod val="75000"/>
                    <a:lumOff val="25000"/>
                  </a:schemeClr>
                </a:solidFill>
                <a:hlinkClick r:id="rId9" action="ppaction://hlinksldjump"/>
              </a:rPr>
              <a:t>Slides 15 - 16</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0"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10" action="ppaction://hlinksldjump"/>
              </a:rPr>
              <a:t>Slide 17</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389334"/>
            <a:ext cx="8844264" cy="1147969"/>
          </a:xfrm>
        </p:spPr>
        <p:txBody>
          <a:bodyPr>
            <a:normAutofit/>
          </a:bodyPr>
          <a:lstStyle/>
          <a:p>
            <a:r>
              <a:rPr lang="en-US" sz="3600" dirty="0"/>
              <a:t>What are the different file formats available for exporting?</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3</a:t>
            </a:r>
          </a:p>
        </p:txBody>
      </p:sp>
      <p:sp>
        <p:nvSpPr>
          <p:cNvPr id="12" name="Text Placeholder 14"/>
          <p:cNvSpPr>
            <a:spLocks noGrp="1"/>
          </p:cNvSpPr>
          <p:nvPr>
            <p:ph type="body" idx="1"/>
          </p:nvPr>
        </p:nvSpPr>
        <p:spPr>
          <a:xfrm>
            <a:off x="619376" y="2932302"/>
            <a:ext cx="4466645" cy="1991507"/>
          </a:xfrm>
        </p:spPr>
        <p:txBody>
          <a:bodyPr>
            <a:noAutofit/>
          </a:bodyPr>
          <a:lstStyle/>
          <a:p>
            <a:pPr marL="342900" lvl="1" indent="-342900">
              <a:lnSpc>
                <a:spcPct val="120000"/>
              </a:lnSpc>
              <a:spcBef>
                <a:spcPts val="0"/>
              </a:spcBef>
              <a:buFont typeface="Arial" panose="020B0604020202020204" pitchFamily="34" charset="0"/>
              <a:buChar char="•"/>
            </a:pPr>
            <a:r>
              <a:rPr lang="en-US" sz="1900" b="0" dirty="0"/>
              <a:t>G64x and G64 = preferred file format as they will maintain all supporting information of original video such as date and time stamp, bookmarks, original resolution, etc. and allows for re-exporting by recipient</a:t>
            </a:r>
          </a:p>
        </p:txBody>
      </p:sp>
      <p:sp>
        <p:nvSpPr>
          <p:cNvPr id="11" name="Text Placeholder 14"/>
          <p:cNvSpPr>
            <a:spLocks noGrp="1"/>
          </p:cNvSpPr>
          <p:nvPr>
            <p:ph type="body" idx="1"/>
          </p:nvPr>
        </p:nvSpPr>
        <p:spPr>
          <a:xfrm>
            <a:off x="5719595" y="2903867"/>
            <a:ext cx="4466645" cy="1658845"/>
          </a:xfrm>
        </p:spPr>
        <p:txBody>
          <a:bodyPr vert="horz" lIns="91440" tIns="45720" rIns="91440" bIns="45720" rtlCol="0" anchor="b">
            <a:noAutofit/>
          </a:bodyPr>
          <a:lstStyle/>
          <a:p>
            <a:pPr marL="342900" lvl="1" indent="-342900">
              <a:lnSpc>
                <a:spcPct val="120000"/>
              </a:lnSpc>
              <a:spcBef>
                <a:spcPts val="0"/>
              </a:spcBef>
              <a:buFont typeface="Arial" panose="020B0604020202020204" pitchFamily="34" charset="0"/>
              <a:buChar char="•"/>
            </a:pPr>
            <a:r>
              <a:rPr lang="en-US" sz="1900" b="0" dirty="0"/>
              <a:t>ASF and MP4 = common file formats that are viewable by common media players such as Windows Media Player. But will not maintain all supporting information of the original video.</a:t>
            </a:r>
          </a:p>
        </p:txBody>
      </p:sp>
      <p:sp>
        <p:nvSpPr>
          <p:cNvPr id="5" name="Rectangle 4"/>
          <p:cNvSpPr/>
          <p:nvPr/>
        </p:nvSpPr>
        <p:spPr>
          <a:xfrm>
            <a:off x="619376" y="1704003"/>
            <a:ext cx="8447351" cy="443198"/>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You will be prompted to choose a file format for your exported video.</a:t>
            </a:r>
          </a:p>
        </p:txBody>
      </p:sp>
      <p:sp>
        <p:nvSpPr>
          <p:cNvPr id="6" name="Rectangle 5"/>
          <p:cNvSpPr/>
          <p:nvPr/>
        </p:nvSpPr>
        <p:spPr>
          <a:xfrm>
            <a:off x="671670" y="5211248"/>
            <a:ext cx="10147362" cy="677108"/>
          </a:xfrm>
          <a:prstGeom prst="rect">
            <a:avLst/>
          </a:prstGeom>
        </p:spPr>
        <p:txBody>
          <a:bodyPr wrap="square">
            <a:spAutoFit/>
          </a:bodyPr>
          <a:lstStyle/>
          <a:p>
            <a:pPr marL="0" lvl="1"/>
            <a:r>
              <a:rPr lang="en-US" sz="1900" dirty="0">
                <a:solidFill>
                  <a:schemeClr val="tx1">
                    <a:lumMod val="75000"/>
                    <a:lumOff val="25000"/>
                  </a:schemeClr>
                </a:solidFill>
              </a:rPr>
              <a:t>G64x and G64 require Security Desk or the </a:t>
            </a:r>
            <a:r>
              <a:rPr lang="en-US" sz="1900" dirty="0" err="1">
                <a:solidFill>
                  <a:schemeClr val="tx1">
                    <a:lumMod val="75000"/>
                    <a:lumOff val="25000"/>
                  </a:schemeClr>
                </a:solidFill>
              </a:rPr>
              <a:t>Genetec</a:t>
            </a:r>
            <a:r>
              <a:rPr lang="en-US" sz="1900" dirty="0">
                <a:solidFill>
                  <a:schemeClr val="tx1">
                    <a:lumMod val="75000"/>
                    <a:lumOff val="25000"/>
                  </a:schemeClr>
                </a:solidFill>
              </a:rPr>
              <a:t> Video Player to be able to view video but the </a:t>
            </a:r>
            <a:r>
              <a:rPr lang="en-US" sz="1900" dirty="0" err="1">
                <a:solidFill>
                  <a:schemeClr val="tx1">
                    <a:lumMod val="75000"/>
                    <a:lumOff val="25000"/>
                  </a:schemeClr>
                </a:solidFill>
              </a:rPr>
              <a:t>Genetec</a:t>
            </a:r>
            <a:r>
              <a:rPr lang="en-US" sz="1900" dirty="0">
                <a:solidFill>
                  <a:schemeClr val="tx1">
                    <a:lumMod val="75000"/>
                    <a:lumOff val="25000"/>
                  </a:schemeClr>
                </a:solidFill>
              </a:rPr>
              <a:t> Video Player can be packaged with the exported video file.</a:t>
            </a:r>
          </a:p>
        </p:txBody>
      </p:sp>
    </p:spTree>
    <p:extLst>
      <p:ext uri="{BB962C8B-B14F-4D97-AF65-F5344CB8AC3E}">
        <p14:creationId xmlns:p14="http://schemas.microsoft.com/office/powerpoint/2010/main" val="1385775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8570731" cy="1147969"/>
          </a:xfrm>
        </p:spPr>
        <p:txBody>
          <a:bodyPr>
            <a:normAutofit/>
          </a:bodyPr>
          <a:lstStyle/>
          <a:p>
            <a:r>
              <a:rPr lang="en-US" sz="3600" dirty="0"/>
              <a:t>How do I export video?</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688436" y="1854556"/>
            <a:ext cx="10116940" cy="1970478"/>
          </a:xfrm>
        </p:spPr>
        <p:txBody>
          <a:bodyPr>
            <a:noAutofit/>
          </a:bodyPr>
          <a:lstStyle/>
          <a:p>
            <a:r>
              <a:rPr lang="en-US" sz="2400" b="0" dirty="0">
                <a:solidFill>
                  <a:schemeClr val="tx1">
                    <a:lumMod val="75000"/>
                    <a:lumOff val="25000"/>
                  </a:schemeClr>
                </a:solidFill>
              </a:rPr>
              <a:t>You can export video in one of three ways:</a:t>
            </a:r>
          </a:p>
          <a:p>
            <a:endParaRPr lang="en-US" sz="2400" b="0" dirty="0">
              <a:solidFill>
                <a:schemeClr val="tx1">
                  <a:lumMod val="75000"/>
                  <a:lumOff val="25000"/>
                </a:schemeClr>
              </a:solidFill>
            </a:endParaRPr>
          </a:p>
          <a:p>
            <a:pPr marL="457200" indent="-457200">
              <a:buFont typeface="+mj-lt"/>
              <a:buAutoNum type="arabicPeriod"/>
            </a:pPr>
            <a:r>
              <a:rPr lang="en-US" sz="2400" b="0" dirty="0">
                <a:solidFill>
                  <a:schemeClr val="tx1">
                    <a:lumMod val="75000"/>
                    <a:lumOff val="25000"/>
                  </a:schemeClr>
                </a:solidFill>
              </a:rPr>
              <a:t>From the Report Pane, by clicking on the “Export video” icon.</a:t>
            </a:r>
          </a:p>
          <a:p>
            <a:pPr marL="457200" indent="-457200">
              <a:buFont typeface="+mj-lt"/>
              <a:buAutoNum type="arabicPeriod"/>
            </a:pPr>
            <a:r>
              <a:rPr lang="en-US" sz="2400" b="0" dirty="0">
                <a:solidFill>
                  <a:schemeClr val="tx1">
                    <a:lumMod val="75000"/>
                    <a:lumOff val="25000"/>
                  </a:schemeClr>
                </a:solidFill>
              </a:rPr>
              <a:t>From the Canvas, by right-clicking on a tile.</a:t>
            </a:r>
          </a:p>
          <a:p>
            <a:pPr marL="457200" indent="-457200">
              <a:buFont typeface="+mj-lt"/>
              <a:buAutoNum type="arabicPeriod"/>
            </a:pPr>
            <a:r>
              <a:rPr lang="en-US" sz="2400" b="0" dirty="0">
                <a:solidFill>
                  <a:schemeClr val="tx1">
                    <a:lumMod val="75000"/>
                    <a:lumOff val="25000"/>
                  </a:schemeClr>
                </a:solidFill>
              </a:rPr>
              <a:t>From the Dashboard, by clicking on the “Export video” icon.</a:t>
            </a:r>
          </a:p>
        </p:txBody>
      </p:sp>
      <p:sp>
        <p:nvSpPr>
          <p:cNvPr id="8" name="Text Placeholder 14">
            <a:extLst/>
          </p:cNvPr>
          <p:cNvSpPr>
            <a:spLocks noGrp="1"/>
          </p:cNvSpPr>
          <p:nvPr>
            <p:ph type="body" idx="1"/>
          </p:nvPr>
        </p:nvSpPr>
        <p:spPr>
          <a:xfrm>
            <a:off x="688436" y="4322587"/>
            <a:ext cx="10116940" cy="1011994"/>
          </a:xfrm>
        </p:spPr>
        <p:txBody>
          <a:bodyPr>
            <a:noAutofit/>
          </a:bodyPr>
          <a:lstStyle/>
          <a:p>
            <a:r>
              <a:rPr lang="en-US" sz="2400" b="0" dirty="0">
                <a:solidFill>
                  <a:schemeClr val="tx1">
                    <a:lumMod val="75000"/>
                    <a:lumOff val="25000"/>
                  </a:schemeClr>
                </a:solidFill>
              </a:rPr>
              <a:t>The following pages display screenshots and identify the specific steps involved in each option above.</a:t>
            </a:r>
          </a:p>
        </p:txBody>
      </p:sp>
    </p:spTree>
    <p:extLst>
      <p:ext uri="{BB962C8B-B14F-4D97-AF65-F5344CB8AC3E}">
        <p14:creationId xmlns:p14="http://schemas.microsoft.com/office/powerpoint/2010/main" val="679203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2"/>
          <a:stretch>
            <a:fillRect/>
          </a:stretch>
        </p:blipFill>
        <p:spPr>
          <a:xfrm>
            <a:off x="7531012" y="821862"/>
            <a:ext cx="3005381" cy="5666273"/>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Report Pane?</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5</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920256" y="1382500"/>
            <a:ext cx="4732107" cy="2631960"/>
          </a:xfrm>
        </p:spPr>
        <p:txBody>
          <a:bodyPr>
            <a:noAutofit/>
          </a:bodyPr>
          <a:lstStyle/>
          <a:p>
            <a:pPr marL="457200" indent="-457200">
              <a:spcBef>
                <a:spcPts val="600"/>
              </a:spcBef>
              <a:buFont typeface="+mj-lt"/>
              <a:buAutoNum type="arabicPeriod"/>
            </a:pPr>
            <a:r>
              <a:rPr lang="en-US" sz="1900" b="0" dirty="0">
                <a:solidFill>
                  <a:schemeClr val="tx1">
                    <a:lumMod val="75000"/>
                    <a:lumOff val="25000"/>
                  </a:schemeClr>
                </a:solidFill>
              </a:rPr>
              <a:t>From the Archives task, select a camera </a:t>
            </a:r>
          </a:p>
          <a:p>
            <a:pPr marL="457200" indent="-457200">
              <a:spcBef>
                <a:spcPts val="600"/>
              </a:spcBef>
              <a:buFont typeface="+mj-lt"/>
              <a:buAutoNum type="arabicPeriod"/>
            </a:pPr>
            <a:r>
              <a:rPr lang="en-US" sz="1900" b="0" dirty="0">
                <a:solidFill>
                  <a:schemeClr val="tx1">
                    <a:lumMod val="75000"/>
                    <a:lumOff val="25000"/>
                  </a:schemeClr>
                </a:solidFill>
              </a:rPr>
              <a:t>Select a time period by either</a:t>
            </a:r>
          </a:p>
          <a:p>
            <a:pPr marL="914400" lvl="1" indent="-457200">
              <a:spcBef>
                <a:spcPts val="600"/>
              </a:spcBef>
              <a:buFont typeface="+mj-lt"/>
              <a:buAutoNum type="alphaLcParenR"/>
            </a:pPr>
            <a:r>
              <a:rPr lang="en-US" sz="1600" b="0" dirty="0"/>
              <a:t>Choosing the tab</a:t>
            </a:r>
            <a:r>
              <a:rPr lang="en-US" sz="1600" b="0" dirty="0">
                <a:solidFill>
                  <a:schemeClr val="tx1">
                    <a:lumMod val="75000"/>
                    <a:lumOff val="25000"/>
                  </a:schemeClr>
                </a:solidFill>
              </a:rPr>
              <a:t> “All Available” and selecting one of the days displayed</a:t>
            </a:r>
          </a:p>
          <a:p>
            <a:pPr lvl="1">
              <a:spcBef>
                <a:spcPts val="600"/>
              </a:spcBef>
            </a:pPr>
            <a:r>
              <a:rPr lang="en-US" sz="1600" b="0" dirty="0"/>
              <a:t>				OR</a:t>
            </a:r>
            <a:endParaRPr lang="en-US" sz="1600" b="0" dirty="0">
              <a:solidFill>
                <a:schemeClr val="tx1">
                  <a:lumMod val="75000"/>
                  <a:lumOff val="25000"/>
                </a:schemeClr>
              </a:solidFill>
            </a:endParaRPr>
          </a:p>
          <a:p>
            <a:pPr marL="914400" lvl="1" indent="-457200">
              <a:spcBef>
                <a:spcPts val="600"/>
              </a:spcBef>
              <a:buFont typeface="+mj-lt"/>
              <a:buAutoNum type="alphaLcParenR" startAt="2"/>
            </a:pPr>
            <a:r>
              <a:rPr lang="en-US" sz="1600" b="0" dirty="0"/>
              <a:t>Choosing the tab “Time range” and manually specifying the time period</a:t>
            </a:r>
            <a:endParaRPr lang="en-US" sz="1600" b="0" dirty="0">
              <a:solidFill>
                <a:schemeClr val="tx1">
                  <a:lumMod val="75000"/>
                  <a:lumOff val="25000"/>
                </a:schemeClr>
              </a:solidFill>
            </a:endParaRPr>
          </a:p>
        </p:txBody>
      </p:sp>
      <p:pic>
        <p:nvPicPr>
          <p:cNvPr id="17" name="Picture 16"/>
          <p:cNvPicPr>
            <a:picLocks noChangeAspect="1"/>
          </p:cNvPicPr>
          <p:nvPr/>
        </p:nvPicPr>
        <p:blipFill>
          <a:blip r:embed="rId4"/>
          <a:stretch>
            <a:fillRect/>
          </a:stretch>
        </p:blipFill>
        <p:spPr>
          <a:xfrm>
            <a:off x="660132" y="4345651"/>
            <a:ext cx="3505504" cy="1676545"/>
          </a:xfrm>
          <a:prstGeom prst="rect">
            <a:avLst/>
          </a:prstGeom>
        </p:spPr>
      </p:pic>
      <p:pic>
        <p:nvPicPr>
          <p:cNvPr id="20" name="Picture 19"/>
          <p:cNvPicPr>
            <a:picLocks noChangeAspect="1"/>
          </p:cNvPicPr>
          <p:nvPr/>
        </p:nvPicPr>
        <p:blipFill>
          <a:blip r:embed="rId5"/>
          <a:stretch>
            <a:fillRect/>
          </a:stretch>
        </p:blipFill>
        <p:spPr>
          <a:xfrm>
            <a:off x="7531012" y="3863497"/>
            <a:ext cx="1190961" cy="712624"/>
          </a:xfrm>
          <a:prstGeom prst="rect">
            <a:avLst/>
          </a:prstGeom>
        </p:spPr>
      </p:pic>
      <p:pic>
        <p:nvPicPr>
          <p:cNvPr id="13" name="Picture 12"/>
          <p:cNvPicPr>
            <a:picLocks noChangeAspect="1"/>
          </p:cNvPicPr>
          <p:nvPr/>
        </p:nvPicPr>
        <p:blipFill rotWithShape="1">
          <a:blip r:embed="rId6"/>
          <a:srcRect b="33691"/>
          <a:stretch/>
        </p:blipFill>
        <p:spPr>
          <a:xfrm>
            <a:off x="4319289" y="4345651"/>
            <a:ext cx="2788890" cy="1756266"/>
          </a:xfrm>
          <a:prstGeom prst="rect">
            <a:avLst/>
          </a:prstGeom>
        </p:spPr>
      </p:pic>
      <p:cxnSp>
        <p:nvCxnSpPr>
          <p:cNvPr id="32" name="Straight Arrow Connector 31"/>
          <p:cNvCxnSpPr/>
          <p:nvPr/>
        </p:nvCxnSpPr>
        <p:spPr>
          <a:xfrm flipH="1">
            <a:off x="2757474" y="4014460"/>
            <a:ext cx="824874" cy="2942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15241" y="4014460"/>
            <a:ext cx="1130497" cy="2942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ight Arrow 2"/>
          <p:cNvSpPr/>
          <p:nvPr/>
        </p:nvSpPr>
        <p:spPr>
          <a:xfrm>
            <a:off x="5040788" y="1759913"/>
            <a:ext cx="2452657" cy="425003"/>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p:cNvSpPr/>
          <p:nvPr/>
        </p:nvSpPr>
        <p:spPr>
          <a:xfrm rot="1861781">
            <a:off x="5361254" y="3346494"/>
            <a:ext cx="2056044" cy="339157"/>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5134656" y="4191312"/>
            <a:ext cx="880102" cy="576851"/>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687132" y="4294135"/>
            <a:ext cx="1070342" cy="574080"/>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086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193960" y="1897516"/>
            <a:ext cx="7536699" cy="4166442"/>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Report Pane?</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6</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282753" y="1897516"/>
            <a:ext cx="2879012" cy="4166442"/>
          </a:xfrm>
        </p:spPr>
        <p:txBody>
          <a:bodyPr>
            <a:noAutofit/>
          </a:bodyPr>
          <a:lstStyle/>
          <a:p>
            <a:pPr marL="457200" indent="-457200">
              <a:buFont typeface="+mj-lt"/>
              <a:buAutoNum type="arabicPeriod" startAt="3"/>
            </a:pPr>
            <a:r>
              <a:rPr lang="en-US" sz="1900" b="0" dirty="0">
                <a:solidFill>
                  <a:schemeClr val="tx1">
                    <a:lumMod val="75000"/>
                    <a:lumOff val="25000"/>
                  </a:schemeClr>
                </a:solidFill>
              </a:rPr>
              <a:t>Click the “Generate report” green button at the bottom.</a:t>
            </a:r>
          </a:p>
          <a:p>
            <a:pPr marL="457200" indent="-457200">
              <a:buFont typeface="+mj-lt"/>
              <a:buAutoNum type="arabicPeriod" startAt="3"/>
            </a:pPr>
            <a:r>
              <a:rPr lang="en-US" sz="1900" b="0" dirty="0">
                <a:solidFill>
                  <a:schemeClr val="tx1">
                    <a:lumMod val="75000"/>
                    <a:lumOff val="25000"/>
                  </a:schemeClr>
                </a:solidFill>
              </a:rPr>
              <a:t>The report results will display all available video in one-hour increments.</a:t>
            </a:r>
          </a:p>
          <a:p>
            <a:pPr marL="457200" indent="-457200">
              <a:buFont typeface="+mj-lt"/>
              <a:buAutoNum type="arabicPeriod" startAt="3"/>
            </a:pPr>
            <a:r>
              <a:rPr lang="en-US" sz="1900" b="0" dirty="0">
                <a:solidFill>
                  <a:schemeClr val="tx1">
                    <a:lumMod val="75000"/>
                    <a:lumOff val="25000"/>
                  </a:schemeClr>
                </a:solidFill>
              </a:rPr>
              <a:t>For easier viewing of report results, drag the “….” down to shrink the canvas.</a:t>
            </a:r>
          </a:p>
        </p:txBody>
      </p:sp>
      <p:cxnSp>
        <p:nvCxnSpPr>
          <p:cNvPr id="7" name="Straight Arrow Connector 6"/>
          <p:cNvCxnSpPr>
            <a:cxnSpLocks/>
          </p:cNvCxnSpPr>
          <p:nvPr/>
        </p:nvCxnSpPr>
        <p:spPr>
          <a:xfrm flipV="1">
            <a:off x="2874182" y="2833352"/>
            <a:ext cx="2264488" cy="74378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4"/>
          <a:stretch>
            <a:fillRect/>
          </a:stretch>
        </p:blipFill>
        <p:spPr>
          <a:xfrm>
            <a:off x="7619790" y="3397289"/>
            <a:ext cx="571174" cy="359695"/>
          </a:xfrm>
          <a:prstGeom prst="rect">
            <a:avLst/>
          </a:prstGeom>
          <a:ln>
            <a:solidFill>
              <a:schemeClr val="accent1"/>
            </a:solidFill>
          </a:ln>
        </p:spPr>
      </p:pic>
      <p:cxnSp>
        <p:nvCxnSpPr>
          <p:cNvPr id="11" name="Straight Arrow Connector 10"/>
          <p:cNvCxnSpPr>
            <a:cxnSpLocks/>
          </p:cNvCxnSpPr>
          <p:nvPr/>
        </p:nvCxnSpPr>
        <p:spPr>
          <a:xfrm flipV="1">
            <a:off x="3161765" y="3577136"/>
            <a:ext cx="4282224" cy="167744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079149" y="5599736"/>
            <a:ext cx="2188309" cy="27303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852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Report Pane?</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7</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636920" y="1957588"/>
            <a:ext cx="3574472" cy="2395471"/>
          </a:xfrm>
        </p:spPr>
        <p:txBody>
          <a:bodyPr>
            <a:noAutofit/>
          </a:bodyPr>
          <a:lstStyle/>
          <a:p>
            <a:pPr marL="457200" indent="-457200">
              <a:buFont typeface="+mj-lt"/>
              <a:buAutoNum type="arabicPeriod" startAt="6"/>
            </a:pPr>
            <a:r>
              <a:rPr lang="en-US" sz="1900" b="0" dirty="0">
                <a:solidFill>
                  <a:schemeClr val="tx1">
                    <a:lumMod val="75000"/>
                    <a:lumOff val="25000"/>
                  </a:schemeClr>
                </a:solidFill>
              </a:rPr>
              <a:t>Select the desired line item(s) from the report results.</a:t>
            </a:r>
          </a:p>
          <a:p>
            <a:pPr marL="457200" indent="-457200">
              <a:buFont typeface="+mj-lt"/>
              <a:buAutoNum type="arabicPeriod" startAt="6"/>
            </a:pPr>
            <a:endParaRPr lang="en-US" sz="1900" b="0" dirty="0">
              <a:solidFill>
                <a:schemeClr val="tx1">
                  <a:lumMod val="75000"/>
                  <a:lumOff val="25000"/>
                </a:schemeClr>
              </a:solidFill>
            </a:endParaRPr>
          </a:p>
          <a:p>
            <a:pPr marL="457200" indent="-457200">
              <a:buFont typeface="+mj-lt"/>
              <a:buAutoNum type="arabicPeriod" startAt="6"/>
            </a:pPr>
            <a:r>
              <a:rPr lang="en-US" sz="1900" b="0" dirty="0">
                <a:solidFill>
                  <a:schemeClr val="tx1">
                    <a:lumMod val="75000"/>
                    <a:lumOff val="25000"/>
                  </a:schemeClr>
                </a:solidFill>
              </a:rPr>
              <a:t>Click on the “Export video” icon in the lower left corner of the report results.</a:t>
            </a:r>
          </a:p>
        </p:txBody>
      </p:sp>
      <p:pic>
        <p:nvPicPr>
          <p:cNvPr id="3" name="Picture 2"/>
          <p:cNvPicPr>
            <a:picLocks noChangeAspect="1"/>
          </p:cNvPicPr>
          <p:nvPr/>
        </p:nvPicPr>
        <p:blipFill rotWithShape="1">
          <a:blip r:embed="rId3"/>
          <a:srcRect r="9164"/>
          <a:stretch/>
        </p:blipFill>
        <p:spPr>
          <a:xfrm>
            <a:off x="4361531" y="2363765"/>
            <a:ext cx="6894604" cy="1268078"/>
          </a:xfrm>
          <a:prstGeom prst="rect">
            <a:avLst/>
          </a:prstGeom>
        </p:spPr>
      </p:pic>
      <p:pic>
        <p:nvPicPr>
          <p:cNvPr id="5" name="Picture 4"/>
          <p:cNvPicPr>
            <a:picLocks noChangeAspect="1"/>
          </p:cNvPicPr>
          <p:nvPr/>
        </p:nvPicPr>
        <p:blipFill>
          <a:blip r:embed="rId4"/>
          <a:stretch>
            <a:fillRect/>
          </a:stretch>
        </p:blipFill>
        <p:spPr>
          <a:xfrm>
            <a:off x="6135942" y="4237153"/>
            <a:ext cx="1608496" cy="500658"/>
          </a:xfrm>
          <a:prstGeom prst="rect">
            <a:avLst/>
          </a:prstGeom>
        </p:spPr>
      </p:pic>
      <p:pic>
        <p:nvPicPr>
          <p:cNvPr id="7" name="Picture 6"/>
          <p:cNvPicPr>
            <a:picLocks noChangeAspect="1"/>
          </p:cNvPicPr>
          <p:nvPr/>
        </p:nvPicPr>
        <p:blipFill>
          <a:blip r:embed="rId5"/>
          <a:stretch>
            <a:fillRect/>
          </a:stretch>
        </p:blipFill>
        <p:spPr>
          <a:xfrm>
            <a:off x="4292831" y="3322750"/>
            <a:ext cx="913033" cy="359695"/>
          </a:xfrm>
          <a:prstGeom prst="rect">
            <a:avLst/>
          </a:prstGeom>
          <a:ln>
            <a:solidFill>
              <a:schemeClr val="accent1"/>
            </a:solidFill>
          </a:ln>
        </p:spPr>
      </p:pic>
      <p:sp>
        <p:nvSpPr>
          <p:cNvPr id="11" name="Right Arrow 10"/>
          <p:cNvSpPr/>
          <p:nvPr/>
        </p:nvSpPr>
        <p:spPr>
          <a:xfrm rot="1861781">
            <a:off x="5295052" y="3833451"/>
            <a:ext cx="720648" cy="202093"/>
          </a:xfrm>
          <a:prstGeom prst="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135942" y="4181067"/>
            <a:ext cx="1608496" cy="674268"/>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857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Report Pane?</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8</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636920" y="1880314"/>
            <a:ext cx="4308567" cy="3271235"/>
          </a:xfrm>
        </p:spPr>
        <p:txBody>
          <a:bodyPr>
            <a:noAutofit/>
          </a:bodyPr>
          <a:lstStyle/>
          <a:p>
            <a:pPr marL="457200" indent="-457200">
              <a:buFont typeface="+mj-lt"/>
              <a:buAutoNum type="arabicPeriod" startAt="8"/>
            </a:pPr>
            <a:r>
              <a:rPr lang="en-US" sz="1900" b="0" dirty="0">
                <a:solidFill>
                  <a:schemeClr val="tx1">
                    <a:lumMod val="75000"/>
                    <a:lumOff val="25000"/>
                  </a:schemeClr>
                </a:solidFill>
              </a:rPr>
              <a:t>Confirm date, time, duration, file name and file format in the pop-up window. To change any of the parameters simply click on the blue text.</a:t>
            </a:r>
          </a:p>
          <a:p>
            <a:pPr marL="457200" indent="-457200">
              <a:buFont typeface="+mj-lt"/>
              <a:buAutoNum type="arabicPeriod" startAt="8"/>
            </a:pPr>
            <a:r>
              <a:rPr lang="en-US" sz="1900" b="0" dirty="0">
                <a:solidFill>
                  <a:schemeClr val="tx1">
                    <a:lumMod val="75000"/>
                    <a:lumOff val="25000"/>
                  </a:schemeClr>
                </a:solidFill>
              </a:rPr>
              <a:t>Click the green “Export” button to start the export process.</a:t>
            </a:r>
          </a:p>
          <a:p>
            <a:pPr marL="457200" indent="-457200">
              <a:buFont typeface="+mj-lt"/>
              <a:buAutoNum type="arabicPeriod" startAt="8"/>
            </a:pPr>
            <a:r>
              <a:rPr lang="en-US" sz="1900" b="0" dirty="0">
                <a:solidFill>
                  <a:schemeClr val="tx1">
                    <a:lumMod val="75000"/>
                    <a:lumOff val="25000"/>
                  </a:schemeClr>
                </a:solidFill>
              </a:rPr>
              <a:t>Upon completion of the export process, the file will be saved in the Security Desk Vault.</a:t>
            </a:r>
          </a:p>
        </p:txBody>
      </p:sp>
      <p:pic>
        <p:nvPicPr>
          <p:cNvPr id="3" name="Picture 2"/>
          <p:cNvPicPr>
            <a:picLocks noChangeAspect="1"/>
          </p:cNvPicPr>
          <p:nvPr/>
        </p:nvPicPr>
        <p:blipFill>
          <a:blip r:embed="rId3"/>
          <a:stretch>
            <a:fillRect/>
          </a:stretch>
        </p:blipFill>
        <p:spPr>
          <a:xfrm>
            <a:off x="4934167" y="1867916"/>
            <a:ext cx="5944115" cy="3804234"/>
          </a:xfrm>
          <a:prstGeom prst="rect">
            <a:avLst/>
          </a:prstGeom>
        </p:spPr>
      </p:pic>
    </p:spTree>
    <p:extLst>
      <p:ext uri="{BB962C8B-B14F-4D97-AF65-F5344CB8AC3E}">
        <p14:creationId xmlns:p14="http://schemas.microsoft.com/office/powerpoint/2010/main" val="2230519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Canvas?</a:t>
            </a:r>
            <a:endParaRPr lang="en-US" sz="3600" b="0" dirty="0"/>
          </a:p>
        </p:txBody>
      </p:sp>
      <p:sp>
        <p:nvSpPr>
          <p:cNvPr id="2" name="TextBox 1"/>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9</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4" name="Picture 3"/>
          <p:cNvPicPr>
            <a:picLocks noChangeAspect="1"/>
          </p:cNvPicPr>
          <p:nvPr/>
        </p:nvPicPr>
        <p:blipFill>
          <a:blip r:embed="rId3"/>
          <a:stretch>
            <a:fillRect/>
          </a:stretch>
        </p:blipFill>
        <p:spPr>
          <a:xfrm>
            <a:off x="3527518" y="1603003"/>
            <a:ext cx="7285480" cy="4460955"/>
          </a:xfrm>
          <a:prstGeom prst="rect">
            <a:avLst/>
          </a:prstGeom>
        </p:spPr>
      </p:pic>
      <p:sp>
        <p:nvSpPr>
          <p:cNvPr id="9" name="Text Placeholder 14">
            <a:extLst/>
          </p:cNvPr>
          <p:cNvSpPr>
            <a:spLocks noGrp="1"/>
          </p:cNvSpPr>
          <p:nvPr>
            <p:ph type="body" idx="1"/>
          </p:nvPr>
        </p:nvSpPr>
        <p:spPr>
          <a:xfrm>
            <a:off x="405100" y="1714644"/>
            <a:ext cx="3032266" cy="3019930"/>
          </a:xfrm>
        </p:spPr>
        <p:txBody>
          <a:bodyPr>
            <a:noAutofit/>
          </a:bodyPr>
          <a:lstStyle/>
          <a:p>
            <a:pPr marL="457200" indent="-457200">
              <a:spcBef>
                <a:spcPts val="600"/>
              </a:spcBef>
              <a:buFont typeface="+mj-lt"/>
              <a:buAutoNum type="arabicPeriod"/>
            </a:pPr>
            <a:r>
              <a:rPr lang="en-US" sz="1900" b="0" dirty="0">
                <a:solidFill>
                  <a:schemeClr val="tx1">
                    <a:lumMod val="75000"/>
                    <a:lumOff val="25000"/>
                  </a:schemeClr>
                </a:solidFill>
              </a:rPr>
              <a:t>Select the tile with the video stream you wish to export and right click. Look for the yellow border around the tile to confirm selection.</a:t>
            </a:r>
          </a:p>
          <a:p>
            <a:pPr marL="457200" indent="-457200">
              <a:spcBef>
                <a:spcPts val="600"/>
              </a:spcBef>
              <a:buFont typeface="+mj-lt"/>
              <a:buAutoNum type="arabicPeriod"/>
            </a:pPr>
            <a:r>
              <a:rPr lang="en-US" sz="1900" b="0" dirty="0">
                <a:solidFill>
                  <a:schemeClr val="tx1">
                    <a:lumMod val="75000"/>
                    <a:lumOff val="25000"/>
                  </a:schemeClr>
                </a:solidFill>
              </a:rPr>
              <a:t>Select “Camera”</a:t>
            </a:r>
          </a:p>
          <a:p>
            <a:pPr marL="457200" indent="-457200">
              <a:spcBef>
                <a:spcPts val="600"/>
              </a:spcBef>
              <a:buFont typeface="+mj-lt"/>
              <a:buAutoNum type="arabicPeriod"/>
            </a:pPr>
            <a:r>
              <a:rPr lang="en-US" sz="1900" b="0" dirty="0">
                <a:solidFill>
                  <a:schemeClr val="tx1">
                    <a:lumMod val="75000"/>
                    <a:lumOff val="25000"/>
                  </a:schemeClr>
                </a:solidFill>
              </a:rPr>
              <a:t>Select “Export Video”</a:t>
            </a:r>
          </a:p>
        </p:txBody>
      </p:sp>
      <p:sp>
        <p:nvSpPr>
          <p:cNvPr id="12" name="Rectangle 11"/>
          <p:cNvSpPr/>
          <p:nvPr/>
        </p:nvSpPr>
        <p:spPr>
          <a:xfrm>
            <a:off x="7109141" y="2766252"/>
            <a:ext cx="927276" cy="22164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064584" y="4734574"/>
            <a:ext cx="927276" cy="22164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5483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10</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636920" y="1880314"/>
            <a:ext cx="4308567" cy="3000779"/>
          </a:xfrm>
        </p:spPr>
        <p:txBody>
          <a:bodyPr>
            <a:noAutofit/>
          </a:bodyPr>
          <a:lstStyle/>
          <a:p>
            <a:pPr marL="457200" indent="-457200">
              <a:buFont typeface="+mj-lt"/>
              <a:buAutoNum type="arabicPeriod" startAt="4"/>
            </a:pPr>
            <a:r>
              <a:rPr lang="en-US" sz="1900" b="0" dirty="0">
                <a:solidFill>
                  <a:schemeClr val="tx1">
                    <a:lumMod val="75000"/>
                    <a:lumOff val="25000"/>
                  </a:schemeClr>
                </a:solidFill>
              </a:rPr>
              <a:t>Confirm date, time, duration, file name and file format in the pop-up window. To change any of the parameters simply click on the blue text.</a:t>
            </a:r>
          </a:p>
          <a:p>
            <a:pPr marL="457200" indent="-457200">
              <a:buFont typeface="+mj-lt"/>
              <a:buAutoNum type="arabicPeriod" startAt="4"/>
            </a:pPr>
            <a:r>
              <a:rPr lang="en-US" sz="1900" b="0" dirty="0">
                <a:solidFill>
                  <a:schemeClr val="tx1">
                    <a:lumMod val="75000"/>
                    <a:lumOff val="25000"/>
                  </a:schemeClr>
                </a:solidFill>
              </a:rPr>
              <a:t>Click the green “Export” button to start the export process.</a:t>
            </a:r>
          </a:p>
          <a:p>
            <a:pPr marL="457200" indent="-457200">
              <a:buFont typeface="+mj-lt"/>
              <a:buAutoNum type="arabicPeriod" startAt="4"/>
            </a:pPr>
            <a:r>
              <a:rPr lang="en-US" sz="1900" b="0" dirty="0">
                <a:solidFill>
                  <a:schemeClr val="tx1">
                    <a:lumMod val="75000"/>
                    <a:lumOff val="25000"/>
                  </a:schemeClr>
                </a:solidFill>
              </a:rPr>
              <a:t>Upon completion of the export process, the file will be saved in the Security Desk Vault.</a:t>
            </a:r>
          </a:p>
        </p:txBody>
      </p:sp>
      <p:pic>
        <p:nvPicPr>
          <p:cNvPr id="3" name="Picture 2"/>
          <p:cNvPicPr>
            <a:picLocks noChangeAspect="1"/>
          </p:cNvPicPr>
          <p:nvPr/>
        </p:nvPicPr>
        <p:blipFill>
          <a:blip r:embed="rId3"/>
          <a:stretch>
            <a:fillRect/>
          </a:stretch>
        </p:blipFill>
        <p:spPr>
          <a:xfrm>
            <a:off x="4934167" y="1867916"/>
            <a:ext cx="5944115" cy="3804234"/>
          </a:xfrm>
          <a:prstGeom prst="rect">
            <a:avLst/>
          </a:prstGeom>
        </p:spPr>
      </p:pic>
      <p:sp>
        <p:nvSpPr>
          <p:cNvPr id="8" name="Title 13">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Canvas?</a:t>
            </a:r>
            <a:endParaRPr lang="en-US" sz="3600" b="0" dirty="0"/>
          </a:p>
        </p:txBody>
      </p:sp>
    </p:spTree>
    <p:extLst>
      <p:ext uri="{BB962C8B-B14F-4D97-AF65-F5344CB8AC3E}">
        <p14:creationId xmlns:p14="http://schemas.microsoft.com/office/powerpoint/2010/main" val="217603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Dashboard?</a:t>
            </a:r>
            <a:endParaRPr lang="en-US" sz="3600" b="0" dirty="0"/>
          </a:p>
        </p:txBody>
      </p:sp>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11</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4" name="Picture 3"/>
          <p:cNvPicPr>
            <a:picLocks noChangeAspect="1"/>
          </p:cNvPicPr>
          <p:nvPr/>
        </p:nvPicPr>
        <p:blipFill>
          <a:blip r:embed="rId3"/>
          <a:stretch>
            <a:fillRect/>
          </a:stretch>
        </p:blipFill>
        <p:spPr>
          <a:xfrm>
            <a:off x="3784837" y="1647664"/>
            <a:ext cx="5999155" cy="3993284"/>
          </a:xfrm>
          <a:prstGeom prst="rect">
            <a:avLst/>
          </a:prstGeom>
        </p:spPr>
      </p:pic>
      <p:sp>
        <p:nvSpPr>
          <p:cNvPr id="10" name="Text Placeholder 14">
            <a:extLst/>
          </p:cNvPr>
          <p:cNvSpPr>
            <a:spLocks noGrp="1"/>
          </p:cNvSpPr>
          <p:nvPr>
            <p:ph type="body" idx="1"/>
          </p:nvPr>
        </p:nvSpPr>
        <p:spPr>
          <a:xfrm>
            <a:off x="402400" y="1711478"/>
            <a:ext cx="3382437" cy="4198513"/>
          </a:xfrm>
        </p:spPr>
        <p:txBody>
          <a:bodyPr>
            <a:noAutofit/>
          </a:bodyPr>
          <a:lstStyle/>
          <a:p>
            <a:pPr marL="457200" indent="-457200">
              <a:spcBef>
                <a:spcPts val="600"/>
              </a:spcBef>
              <a:buFont typeface="+mj-lt"/>
              <a:buAutoNum type="arabicPeriod"/>
            </a:pPr>
            <a:r>
              <a:rPr lang="en-US" sz="1900" b="0" dirty="0">
                <a:solidFill>
                  <a:schemeClr val="tx1">
                    <a:lumMod val="75000"/>
                    <a:lumOff val="25000"/>
                  </a:schemeClr>
                </a:solidFill>
              </a:rPr>
              <a:t>Select the tile with the video stream you wish to export. Look for the yellow border around the tile to confirm selection.</a:t>
            </a:r>
          </a:p>
          <a:p>
            <a:pPr marL="457200" indent="-457200">
              <a:spcBef>
                <a:spcPts val="600"/>
              </a:spcBef>
              <a:buFont typeface="+mj-lt"/>
              <a:buAutoNum type="arabicPeriod"/>
            </a:pPr>
            <a:r>
              <a:rPr lang="en-US" sz="1900" b="0" dirty="0">
                <a:solidFill>
                  <a:schemeClr val="tx1">
                    <a:lumMod val="75000"/>
                    <a:lumOff val="25000"/>
                  </a:schemeClr>
                </a:solidFill>
              </a:rPr>
              <a:t>Select the Export Video icon from the Dashboard.</a:t>
            </a:r>
          </a:p>
          <a:p>
            <a:pPr marL="457200" indent="-457200">
              <a:spcBef>
                <a:spcPts val="600"/>
              </a:spcBef>
              <a:buFont typeface="+mj-lt"/>
              <a:buAutoNum type="arabicPeriod"/>
            </a:pPr>
            <a:r>
              <a:rPr lang="en-US" sz="1900" b="0" dirty="0">
                <a:solidFill>
                  <a:schemeClr val="tx1">
                    <a:lumMod val="75000"/>
                    <a:lumOff val="25000"/>
                  </a:schemeClr>
                </a:solidFill>
              </a:rPr>
              <a:t>Choose “Export video” to export highlighted tile or “Export video from all tiles”.</a:t>
            </a:r>
          </a:p>
          <a:p>
            <a:pPr marL="457200" indent="-457200">
              <a:spcBef>
                <a:spcPts val="600"/>
              </a:spcBef>
              <a:buFont typeface="+mj-lt"/>
              <a:buAutoNum type="arabicPeriod"/>
            </a:pPr>
            <a:endParaRPr lang="en-US" sz="1900" b="0" dirty="0">
              <a:solidFill>
                <a:schemeClr val="tx1">
                  <a:lumMod val="75000"/>
                  <a:lumOff val="25000"/>
                </a:schemeClr>
              </a:solidFill>
            </a:endParaRPr>
          </a:p>
        </p:txBody>
      </p:sp>
      <p:pic>
        <p:nvPicPr>
          <p:cNvPr id="7" name="Picture 6"/>
          <p:cNvPicPr>
            <a:picLocks noChangeAspect="1"/>
          </p:cNvPicPr>
          <p:nvPr/>
        </p:nvPicPr>
        <p:blipFill>
          <a:blip r:embed="rId4"/>
          <a:stretch>
            <a:fillRect/>
          </a:stretch>
        </p:blipFill>
        <p:spPr>
          <a:xfrm>
            <a:off x="6117178" y="3642819"/>
            <a:ext cx="3443159" cy="2978652"/>
          </a:xfrm>
          <a:prstGeom prst="rect">
            <a:avLst/>
          </a:prstGeom>
        </p:spPr>
      </p:pic>
      <p:cxnSp>
        <p:nvCxnSpPr>
          <p:cNvPr id="16" name="Straight Arrow Connector 15"/>
          <p:cNvCxnSpPr/>
          <p:nvPr/>
        </p:nvCxnSpPr>
        <p:spPr>
          <a:xfrm flipH="1">
            <a:off x="7838757" y="3746339"/>
            <a:ext cx="957513" cy="696872"/>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7235174" y="4958365"/>
            <a:ext cx="466391" cy="321973"/>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2859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12</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9" name="Text Placeholder 14">
            <a:extLst/>
          </p:cNvPr>
          <p:cNvSpPr>
            <a:spLocks noGrp="1"/>
          </p:cNvSpPr>
          <p:nvPr>
            <p:ph type="body" idx="1"/>
          </p:nvPr>
        </p:nvSpPr>
        <p:spPr>
          <a:xfrm>
            <a:off x="636920" y="1880314"/>
            <a:ext cx="4308567" cy="3039416"/>
          </a:xfrm>
        </p:spPr>
        <p:txBody>
          <a:bodyPr>
            <a:noAutofit/>
          </a:bodyPr>
          <a:lstStyle/>
          <a:p>
            <a:pPr marL="457200" indent="-457200">
              <a:buFont typeface="+mj-lt"/>
              <a:buAutoNum type="arabicPeriod" startAt="4"/>
            </a:pPr>
            <a:r>
              <a:rPr lang="en-US" sz="1900" b="0" dirty="0">
                <a:solidFill>
                  <a:schemeClr val="tx1">
                    <a:lumMod val="75000"/>
                    <a:lumOff val="25000"/>
                  </a:schemeClr>
                </a:solidFill>
              </a:rPr>
              <a:t>Confirm date, time, duration, file name and file format in the pop-up window. To change any of the parameters simply click on the blue text.</a:t>
            </a:r>
          </a:p>
          <a:p>
            <a:pPr marL="457200" indent="-457200">
              <a:buFont typeface="+mj-lt"/>
              <a:buAutoNum type="arabicPeriod" startAt="4"/>
            </a:pPr>
            <a:r>
              <a:rPr lang="en-US" sz="1900" b="0" dirty="0">
                <a:solidFill>
                  <a:schemeClr val="tx1">
                    <a:lumMod val="75000"/>
                    <a:lumOff val="25000"/>
                  </a:schemeClr>
                </a:solidFill>
              </a:rPr>
              <a:t>Click the green “Export” button to start the export process.</a:t>
            </a:r>
          </a:p>
          <a:p>
            <a:pPr marL="457200" indent="-457200">
              <a:buFont typeface="+mj-lt"/>
              <a:buAutoNum type="arabicPeriod" startAt="4"/>
            </a:pPr>
            <a:r>
              <a:rPr lang="en-US" sz="1900" b="0" dirty="0">
                <a:solidFill>
                  <a:schemeClr val="tx1">
                    <a:lumMod val="75000"/>
                    <a:lumOff val="25000"/>
                  </a:schemeClr>
                </a:solidFill>
              </a:rPr>
              <a:t>Upon completion of the export process, the file will be saved in the Security Desk Vault.</a:t>
            </a:r>
          </a:p>
        </p:txBody>
      </p:sp>
      <p:pic>
        <p:nvPicPr>
          <p:cNvPr id="3" name="Picture 2"/>
          <p:cNvPicPr>
            <a:picLocks noChangeAspect="1"/>
          </p:cNvPicPr>
          <p:nvPr/>
        </p:nvPicPr>
        <p:blipFill>
          <a:blip r:embed="rId3"/>
          <a:stretch>
            <a:fillRect/>
          </a:stretch>
        </p:blipFill>
        <p:spPr>
          <a:xfrm>
            <a:off x="4934167" y="1867916"/>
            <a:ext cx="5944115" cy="3804234"/>
          </a:xfrm>
          <a:prstGeom prst="rect">
            <a:avLst/>
          </a:prstGeom>
        </p:spPr>
      </p:pic>
      <p:sp>
        <p:nvSpPr>
          <p:cNvPr id="8" name="Title 13">
            <a:extLst/>
          </p:cNvPr>
          <p:cNvSpPr>
            <a:spLocks noGrp="1"/>
          </p:cNvSpPr>
          <p:nvPr>
            <p:ph type="title"/>
          </p:nvPr>
        </p:nvSpPr>
        <p:spPr>
          <a:xfrm>
            <a:off x="636920" y="280753"/>
            <a:ext cx="8570731" cy="1147969"/>
          </a:xfrm>
        </p:spPr>
        <p:txBody>
          <a:bodyPr>
            <a:normAutofit/>
          </a:bodyPr>
          <a:lstStyle/>
          <a:p>
            <a:r>
              <a:rPr lang="en-US" sz="3600" dirty="0"/>
              <a:t>What are the steps to export video from the Dashboard?</a:t>
            </a:r>
            <a:endParaRPr lang="en-US" sz="3600" b="0" dirty="0"/>
          </a:p>
        </p:txBody>
      </p:sp>
    </p:spTree>
    <p:extLst>
      <p:ext uri="{BB962C8B-B14F-4D97-AF65-F5344CB8AC3E}">
        <p14:creationId xmlns:p14="http://schemas.microsoft.com/office/powerpoint/2010/main" val="83248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a:bodyPr>
          <a:lstStyle/>
          <a:p>
            <a:r>
              <a:rPr lang="en-US" sz="3600" dirty="0"/>
              <a:t>How do I share an exported video file?</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13</a:t>
            </a:r>
          </a:p>
        </p:txBody>
      </p:sp>
      <p:sp>
        <p:nvSpPr>
          <p:cNvPr id="12" name="Text Placeholder 14"/>
          <p:cNvSpPr>
            <a:spLocks noGrp="1"/>
          </p:cNvSpPr>
          <p:nvPr>
            <p:ph type="body" idx="1"/>
          </p:nvPr>
        </p:nvSpPr>
        <p:spPr>
          <a:xfrm>
            <a:off x="328280" y="1381801"/>
            <a:ext cx="4001367" cy="4682157"/>
          </a:xfrm>
        </p:spPr>
        <p:txBody>
          <a:bodyPr>
            <a:noAutofit/>
          </a:bodyPr>
          <a:lstStyle/>
          <a:p>
            <a:pPr marL="0" lvl="1">
              <a:spcBef>
                <a:spcPts val="0"/>
              </a:spcBef>
            </a:pPr>
            <a:r>
              <a:rPr lang="en-US" sz="1800" b="0" dirty="0">
                <a:solidFill>
                  <a:schemeClr val="tx1">
                    <a:lumMod val="75000"/>
                    <a:lumOff val="25000"/>
                  </a:schemeClr>
                </a:solidFill>
              </a:rPr>
              <a:t>All exported video are stored in the Security Desk Vault. To access these files:</a:t>
            </a:r>
          </a:p>
          <a:p>
            <a:pPr lvl="1" indent="-457200">
              <a:spcBef>
                <a:spcPts val="0"/>
              </a:spcBef>
              <a:buFont typeface="+mj-lt"/>
              <a:buAutoNum type="arabicPeriod"/>
            </a:pPr>
            <a:r>
              <a:rPr lang="en-US" sz="1800" b="0" dirty="0"/>
              <a:t>Click on “Tools” from the left navigation bar on the Security Desk home page. </a:t>
            </a:r>
          </a:p>
          <a:p>
            <a:pPr lvl="1" indent="-457200">
              <a:spcBef>
                <a:spcPts val="0"/>
              </a:spcBef>
              <a:buFont typeface="+mj-lt"/>
              <a:buAutoNum type="arabicPeriod"/>
            </a:pPr>
            <a:r>
              <a:rPr lang="en-US" sz="1800" b="0" dirty="0"/>
              <a:t>Click on the “Vault” icon.</a:t>
            </a:r>
          </a:p>
          <a:p>
            <a:pPr lvl="1" indent="-457200">
              <a:spcBef>
                <a:spcPts val="0"/>
              </a:spcBef>
              <a:buFont typeface="+mj-lt"/>
              <a:buAutoNum type="arabicPeriod" startAt="3"/>
            </a:pPr>
            <a:r>
              <a:rPr lang="en-US" sz="1800" b="0" dirty="0"/>
              <a:t>The Vault screen will display all exported video files. Select the file you want to share.</a:t>
            </a:r>
          </a:p>
          <a:p>
            <a:pPr lvl="1" indent="-457200">
              <a:spcBef>
                <a:spcPts val="0"/>
              </a:spcBef>
              <a:buFont typeface="+mj-lt"/>
              <a:buAutoNum type="arabicPeriod" startAt="3"/>
            </a:pPr>
            <a:r>
              <a:rPr lang="en-US" sz="1800" b="0" dirty="0"/>
              <a:t>In the pop-up window, select “Package with </a:t>
            </a:r>
            <a:r>
              <a:rPr lang="en-US" sz="1800" b="0" dirty="0" err="1"/>
              <a:t>Genetec</a:t>
            </a:r>
            <a:r>
              <a:rPr lang="en-US" sz="1800" b="0" dirty="0"/>
              <a:t> Video Player” so that the recipient will be able to view the video without access to </a:t>
            </a:r>
            <a:r>
              <a:rPr lang="en-US" sz="1800" b="0" dirty="0" err="1"/>
              <a:t>Genetec</a:t>
            </a:r>
            <a:r>
              <a:rPr lang="en-US" sz="1800" b="0" dirty="0"/>
              <a:t> Security Desk.</a:t>
            </a:r>
            <a:endParaRPr lang="en-US" sz="1800" b="0" dirty="0">
              <a:solidFill>
                <a:schemeClr val="tx1">
                  <a:lumMod val="75000"/>
                  <a:lumOff val="25000"/>
                </a:schemeClr>
              </a:solidFill>
            </a:endParaRPr>
          </a:p>
        </p:txBody>
      </p:sp>
      <p:pic>
        <p:nvPicPr>
          <p:cNvPr id="4" name="Picture 3"/>
          <p:cNvPicPr>
            <a:picLocks noChangeAspect="1"/>
          </p:cNvPicPr>
          <p:nvPr/>
        </p:nvPicPr>
        <p:blipFill rotWithShape="1">
          <a:blip r:embed="rId3"/>
          <a:srcRect b="35324"/>
          <a:stretch/>
        </p:blipFill>
        <p:spPr>
          <a:xfrm>
            <a:off x="4429200" y="1413613"/>
            <a:ext cx="5944115" cy="1663931"/>
          </a:xfrm>
          <a:prstGeom prst="rect">
            <a:avLst/>
          </a:prstGeom>
        </p:spPr>
      </p:pic>
      <p:pic>
        <p:nvPicPr>
          <p:cNvPr id="5" name="Picture 4"/>
          <p:cNvPicPr>
            <a:picLocks noChangeAspect="1"/>
          </p:cNvPicPr>
          <p:nvPr/>
        </p:nvPicPr>
        <p:blipFill rotWithShape="1">
          <a:blip r:embed="rId4"/>
          <a:srcRect l="15833" r="20417"/>
          <a:stretch/>
        </p:blipFill>
        <p:spPr>
          <a:xfrm>
            <a:off x="7559614" y="1540693"/>
            <a:ext cx="656822" cy="1048603"/>
          </a:xfrm>
          <a:prstGeom prst="rect">
            <a:avLst/>
          </a:prstGeom>
        </p:spPr>
      </p:pic>
      <p:pic>
        <p:nvPicPr>
          <p:cNvPr id="7" name="Picture 6"/>
          <p:cNvPicPr>
            <a:picLocks noChangeAspect="1"/>
          </p:cNvPicPr>
          <p:nvPr/>
        </p:nvPicPr>
        <p:blipFill>
          <a:blip r:embed="rId5"/>
          <a:stretch>
            <a:fillRect/>
          </a:stretch>
        </p:blipFill>
        <p:spPr>
          <a:xfrm>
            <a:off x="4429201" y="3385209"/>
            <a:ext cx="5944115" cy="3316511"/>
          </a:xfrm>
          <a:prstGeom prst="rect">
            <a:avLst/>
          </a:prstGeom>
        </p:spPr>
      </p:pic>
      <p:pic>
        <p:nvPicPr>
          <p:cNvPr id="8" name="Picture 7"/>
          <p:cNvPicPr>
            <a:picLocks noChangeAspect="1"/>
          </p:cNvPicPr>
          <p:nvPr/>
        </p:nvPicPr>
        <p:blipFill>
          <a:blip r:embed="rId6"/>
          <a:stretch>
            <a:fillRect/>
          </a:stretch>
        </p:blipFill>
        <p:spPr>
          <a:xfrm>
            <a:off x="5248227" y="3698232"/>
            <a:ext cx="2639797" cy="2475191"/>
          </a:xfrm>
          <a:prstGeom prst="rect">
            <a:avLst/>
          </a:prstGeom>
        </p:spPr>
      </p:pic>
      <p:sp>
        <p:nvSpPr>
          <p:cNvPr id="16" name="Rectangle 15"/>
          <p:cNvSpPr/>
          <p:nvPr/>
        </p:nvSpPr>
        <p:spPr>
          <a:xfrm>
            <a:off x="5447333" y="3921665"/>
            <a:ext cx="1952076" cy="27684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488223" y="1613947"/>
            <a:ext cx="818649" cy="975349"/>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3326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a:bodyPr>
          <a:lstStyle/>
          <a:p>
            <a:r>
              <a:rPr lang="en-US" sz="3600" dirty="0"/>
              <a:t>How do I share an exported video file?</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14</a:t>
            </a:r>
          </a:p>
        </p:txBody>
      </p:sp>
      <p:sp>
        <p:nvSpPr>
          <p:cNvPr id="12" name="Text Placeholder 14"/>
          <p:cNvSpPr>
            <a:spLocks noGrp="1"/>
          </p:cNvSpPr>
          <p:nvPr>
            <p:ph type="body" idx="1"/>
          </p:nvPr>
        </p:nvSpPr>
        <p:spPr>
          <a:xfrm>
            <a:off x="71190" y="1458758"/>
            <a:ext cx="3154838" cy="4106368"/>
          </a:xfrm>
        </p:spPr>
        <p:txBody>
          <a:bodyPr>
            <a:noAutofit/>
          </a:bodyPr>
          <a:lstStyle/>
          <a:p>
            <a:pPr lvl="1" indent="-457200">
              <a:spcBef>
                <a:spcPts val="0"/>
              </a:spcBef>
              <a:buFont typeface="+mj-lt"/>
              <a:buAutoNum type="arabicPeriod" startAt="5"/>
            </a:pPr>
            <a:endParaRPr lang="en-US" sz="1800" b="0" dirty="0"/>
          </a:p>
          <a:p>
            <a:pPr lvl="1" indent="-457200">
              <a:spcBef>
                <a:spcPts val="0"/>
              </a:spcBef>
              <a:buFont typeface="+mj-lt"/>
              <a:buAutoNum type="arabicPeriod" startAt="5"/>
            </a:pPr>
            <a:r>
              <a:rPr lang="en-US" sz="1800" b="0" dirty="0"/>
              <a:t>Choose the preferred destination on your computer and click “Package”.</a:t>
            </a:r>
          </a:p>
          <a:p>
            <a:pPr lvl="1" indent="-457200">
              <a:spcBef>
                <a:spcPts val="0"/>
              </a:spcBef>
              <a:buFont typeface="+mj-lt"/>
              <a:buAutoNum type="arabicPeriod" startAt="5"/>
            </a:pPr>
            <a:endParaRPr lang="en-US" sz="1800" b="0" dirty="0"/>
          </a:p>
          <a:p>
            <a:pPr lvl="1" indent="-457200">
              <a:spcBef>
                <a:spcPts val="0"/>
              </a:spcBef>
              <a:buFont typeface="+mj-lt"/>
              <a:buAutoNum type="arabicPeriod" startAt="5"/>
            </a:pPr>
            <a:r>
              <a:rPr lang="en-US" sz="1800" b="0" dirty="0"/>
              <a:t>Navigate to that location on your computer and see the four files downloaded: Video Player, Video Clip, Video Player Guide in French and in English. Copy the files on to a thumb drive to share the video.</a:t>
            </a:r>
          </a:p>
        </p:txBody>
      </p:sp>
      <p:pic>
        <p:nvPicPr>
          <p:cNvPr id="2" name="Picture 1"/>
          <p:cNvPicPr>
            <a:picLocks noChangeAspect="1"/>
          </p:cNvPicPr>
          <p:nvPr/>
        </p:nvPicPr>
        <p:blipFill rotWithShape="1">
          <a:blip r:embed="rId3"/>
          <a:srcRect t="2" b="35092"/>
          <a:stretch/>
        </p:blipFill>
        <p:spPr>
          <a:xfrm>
            <a:off x="3213148" y="1303589"/>
            <a:ext cx="7571673" cy="2956427"/>
          </a:xfrm>
          <a:prstGeom prst="rect">
            <a:avLst/>
          </a:prstGeom>
        </p:spPr>
      </p:pic>
      <p:pic>
        <p:nvPicPr>
          <p:cNvPr id="4" name="Picture 3"/>
          <p:cNvPicPr>
            <a:picLocks noChangeAspect="1"/>
          </p:cNvPicPr>
          <p:nvPr/>
        </p:nvPicPr>
        <p:blipFill rotWithShape="1">
          <a:blip r:embed="rId4"/>
          <a:srcRect r="25350"/>
          <a:stretch/>
        </p:blipFill>
        <p:spPr>
          <a:xfrm>
            <a:off x="3341937" y="4461684"/>
            <a:ext cx="6817933" cy="1339535"/>
          </a:xfrm>
          <a:prstGeom prst="rect">
            <a:avLst/>
          </a:prstGeom>
        </p:spPr>
      </p:pic>
      <p:sp>
        <p:nvSpPr>
          <p:cNvPr id="9" name="Rectangle 8"/>
          <p:cNvSpPr/>
          <p:nvPr/>
        </p:nvSpPr>
        <p:spPr>
          <a:xfrm>
            <a:off x="3341936" y="4813873"/>
            <a:ext cx="2968711" cy="98734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0156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a:bodyPr>
          <a:lstStyle/>
          <a:p>
            <a:r>
              <a:rPr lang="en-US" sz="3600" dirty="0"/>
              <a:t>How will the recipient view the video?</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15</a:t>
            </a:r>
          </a:p>
        </p:txBody>
      </p:sp>
      <p:sp>
        <p:nvSpPr>
          <p:cNvPr id="12" name="Text Placeholder 14"/>
          <p:cNvSpPr>
            <a:spLocks noGrp="1"/>
          </p:cNvSpPr>
          <p:nvPr>
            <p:ph type="body" idx="1"/>
          </p:nvPr>
        </p:nvSpPr>
        <p:spPr>
          <a:xfrm>
            <a:off x="219428" y="2064742"/>
            <a:ext cx="3283625" cy="2741311"/>
          </a:xfrm>
        </p:spPr>
        <p:txBody>
          <a:bodyPr>
            <a:noAutofit/>
          </a:bodyPr>
          <a:lstStyle/>
          <a:p>
            <a:pPr marL="0" lvl="1">
              <a:spcBef>
                <a:spcPts val="0"/>
              </a:spcBef>
            </a:pPr>
            <a:endParaRPr lang="en-US" sz="1900" b="0" dirty="0"/>
          </a:p>
          <a:p>
            <a:pPr lvl="1" indent="-457200">
              <a:spcBef>
                <a:spcPts val="0"/>
              </a:spcBef>
              <a:buFont typeface="+mj-lt"/>
              <a:buAutoNum type="arabicPeriod"/>
            </a:pPr>
            <a:r>
              <a:rPr lang="en-US" sz="1900" b="0" dirty="0"/>
              <a:t>Once the recipient launches the </a:t>
            </a:r>
            <a:r>
              <a:rPr lang="en-US" sz="1900" b="0" dirty="0" err="1"/>
              <a:t>Genetec</a:t>
            </a:r>
            <a:r>
              <a:rPr lang="en-US" sz="1900" b="0" dirty="0"/>
              <a:t> video player, he/she will see this screen.</a:t>
            </a:r>
          </a:p>
          <a:p>
            <a:pPr lvl="1" indent="-457200">
              <a:spcBef>
                <a:spcPts val="0"/>
              </a:spcBef>
              <a:buFont typeface="+mj-lt"/>
              <a:buAutoNum type="arabicPeriod"/>
            </a:pPr>
            <a:r>
              <a:rPr lang="en-US" sz="1900" b="0" dirty="0"/>
              <a:t>Upon dragging the video file into the center of the player, the video will start playing.</a:t>
            </a:r>
          </a:p>
          <a:p>
            <a:pPr marL="0" lvl="1">
              <a:spcBef>
                <a:spcPts val="0"/>
              </a:spcBef>
            </a:pPr>
            <a:endParaRPr lang="en-US" sz="1900" b="0" dirty="0">
              <a:solidFill>
                <a:schemeClr val="tx1">
                  <a:lumMod val="75000"/>
                  <a:lumOff val="25000"/>
                </a:schemeClr>
              </a:solidFill>
            </a:endParaRPr>
          </a:p>
        </p:txBody>
      </p:sp>
      <p:pic>
        <p:nvPicPr>
          <p:cNvPr id="3" name="Picture 2"/>
          <p:cNvPicPr>
            <a:picLocks noChangeAspect="1"/>
          </p:cNvPicPr>
          <p:nvPr/>
        </p:nvPicPr>
        <p:blipFill>
          <a:blip r:embed="rId3"/>
          <a:stretch>
            <a:fillRect/>
          </a:stretch>
        </p:blipFill>
        <p:spPr>
          <a:xfrm>
            <a:off x="3600460" y="1427890"/>
            <a:ext cx="5944115" cy="4749196"/>
          </a:xfrm>
          <a:prstGeom prst="rect">
            <a:avLst/>
          </a:prstGeom>
        </p:spPr>
      </p:pic>
    </p:spTree>
    <p:extLst>
      <p:ext uri="{BB962C8B-B14F-4D97-AF65-F5344CB8AC3E}">
        <p14:creationId xmlns:p14="http://schemas.microsoft.com/office/powerpoint/2010/main" val="50703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15843"/>
            <a:ext cx="8844264" cy="1147969"/>
          </a:xfrm>
        </p:spPr>
        <p:txBody>
          <a:bodyPr>
            <a:normAutofit/>
          </a:bodyPr>
          <a:lstStyle/>
          <a:p>
            <a:r>
              <a:rPr lang="en-US" sz="3600" dirty="0"/>
              <a:t>How will the recipient view the video?</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16</a:t>
            </a:r>
          </a:p>
        </p:txBody>
      </p:sp>
      <p:sp>
        <p:nvSpPr>
          <p:cNvPr id="12" name="Text Placeholder 14"/>
          <p:cNvSpPr>
            <a:spLocks noGrp="1"/>
          </p:cNvSpPr>
          <p:nvPr>
            <p:ph type="body" idx="1"/>
          </p:nvPr>
        </p:nvSpPr>
        <p:spPr>
          <a:xfrm>
            <a:off x="495252" y="1777284"/>
            <a:ext cx="3283625" cy="2743200"/>
          </a:xfrm>
        </p:spPr>
        <p:txBody>
          <a:bodyPr>
            <a:noAutofit/>
          </a:bodyPr>
          <a:lstStyle/>
          <a:p>
            <a:pPr lvl="1" indent="-457200">
              <a:spcBef>
                <a:spcPts val="0"/>
              </a:spcBef>
              <a:buFont typeface="+mj-lt"/>
              <a:buAutoNum type="arabicPeriod" startAt="3"/>
            </a:pPr>
            <a:endParaRPr lang="en-US" sz="1900" b="0" dirty="0"/>
          </a:p>
          <a:p>
            <a:pPr lvl="1" indent="-457200">
              <a:spcBef>
                <a:spcPts val="0"/>
              </a:spcBef>
              <a:buFont typeface="+mj-lt"/>
              <a:buAutoNum type="arabicPeriod" startAt="3"/>
            </a:pPr>
            <a:r>
              <a:rPr lang="en-US" sz="1900" b="0" dirty="0"/>
              <a:t>The user interface for viewing video in the stand-alone player will look much like the Security Desk application with a prominent time stamp and ability to rewind, pause and fast forward.</a:t>
            </a:r>
          </a:p>
        </p:txBody>
      </p:sp>
      <p:pic>
        <p:nvPicPr>
          <p:cNvPr id="2" name="Picture 1"/>
          <p:cNvPicPr>
            <a:picLocks noChangeAspect="1"/>
          </p:cNvPicPr>
          <p:nvPr/>
        </p:nvPicPr>
        <p:blipFill>
          <a:blip r:embed="rId3"/>
          <a:stretch>
            <a:fillRect/>
          </a:stretch>
        </p:blipFill>
        <p:spPr>
          <a:xfrm>
            <a:off x="3780765" y="1541437"/>
            <a:ext cx="5944115" cy="4779678"/>
          </a:xfrm>
          <a:prstGeom prst="rect">
            <a:avLst/>
          </a:prstGeom>
        </p:spPr>
      </p:pic>
    </p:spTree>
    <p:extLst>
      <p:ext uri="{BB962C8B-B14F-4D97-AF65-F5344CB8AC3E}">
        <p14:creationId xmlns:p14="http://schemas.microsoft.com/office/powerpoint/2010/main" val="2856739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17</a:t>
            </a:r>
          </a:p>
        </p:txBody>
      </p:sp>
      <p:sp>
        <p:nvSpPr>
          <p:cNvPr id="17" name="Text Placeholder 14"/>
          <p:cNvSpPr>
            <a:spLocks noGrp="1"/>
          </p:cNvSpPr>
          <p:nvPr>
            <p:ph type="body" idx="1"/>
          </p:nvPr>
        </p:nvSpPr>
        <p:spPr>
          <a:xfrm>
            <a:off x="518677" y="1648497"/>
            <a:ext cx="9295024" cy="2034862"/>
          </a:xfrm>
        </p:spPr>
        <p:txBody>
          <a:bodyPr>
            <a:normAutofit/>
          </a:bodyPr>
          <a:lstStyle/>
          <a:p>
            <a:pPr>
              <a:spcBef>
                <a:spcPts val="600"/>
              </a:spcBef>
            </a:pPr>
            <a:r>
              <a:rPr lang="en-US" sz="1900" b="0" dirty="0">
                <a:solidFill>
                  <a:schemeClr val="tx1">
                    <a:lumMod val="75000"/>
                    <a:lumOff val="25000"/>
                  </a:schemeClr>
                </a:solidFill>
              </a:rPr>
              <a:t>For additional resources on how to get the most out of your security system,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962133"/>
            <a:ext cx="9320782"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topics such as overview of Security Desk, viewing live video and searching recorded video.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0A5AF1-8C57-4290-936E-5FD27C957251}">
  <ds:schemaRefs>
    <ds:schemaRef ds:uri="http://schemas.microsoft.com/sharepoint/v3/contenttype/forms"/>
  </ds:schemaRefs>
</ds:datastoreItem>
</file>

<file path=customXml/itemProps2.xml><?xml version="1.0" encoding="utf-8"?>
<ds:datastoreItem xmlns:ds="http://schemas.openxmlformats.org/officeDocument/2006/customXml" ds:itemID="{C87F4215-C6BB-44A3-9A5E-9446E6835900}">
  <ds:schemaRefs>
    <ds:schemaRef ds:uri="http://purl.org/dc/elements/1.1/"/>
    <ds:schemaRef ds:uri="http://schemas.openxmlformats.org/package/2006/metadata/core-properties"/>
    <ds:schemaRef ds:uri="16c05727-aa75-4e4a-9b5f-8a80a1165891"/>
    <ds:schemaRef ds:uri="http://schemas.microsoft.com/office/infopath/2007/PartnerControls"/>
    <ds:schemaRef ds:uri="http://purl.org/dc/terms/"/>
    <ds:schemaRef ds:uri="http://schemas.microsoft.com/office/2006/documentManagement/types"/>
    <ds:schemaRef ds:uri="71af3243-3dd4-4a8d-8c0d-dd76da1f02a5"/>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1094</Words>
  <Application>Microsoft Office PowerPoint</Application>
  <PresentationFormat>Widescreen</PresentationFormat>
  <Paragraphs>98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Black</vt:lpstr>
      <vt:lpstr>Calibri</vt:lpstr>
      <vt:lpstr>Calibri Light</vt:lpstr>
      <vt:lpstr>Trebuchet MS</vt:lpstr>
      <vt:lpstr>Wingdings 3</vt:lpstr>
      <vt:lpstr>Facet</vt:lpstr>
      <vt:lpstr>Genetec CCTV End-User Training Video Export Overview</vt:lpstr>
      <vt:lpstr>Table of Contents</vt:lpstr>
      <vt:lpstr>What are the different file formats available for exporting?</vt:lpstr>
      <vt:lpstr>How do I export video?</vt:lpstr>
      <vt:lpstr>What are the steps to export video from the Report Pane?</vt:lpstr>
      <vt:lpstr>What are the steps to export video from the Report Pane?</vt:lpstr>
      <vt:lpstr>What are the steps to export video from the Report Pane?</vt:lpstr>
      <vt:lpstr>What are the steps to export video from the Report Pane?</vt:lpstr>
      <vt:lpstr>What are the steps to export video from the Canvas?</vt:lpstr>
      <vt:lpstr>What are the steps to export video from the Canvas?</vt:lpstr>
      <vt:lpstr>What are the steps to export video from the Dashboard?</vt:lpstr>
      <vt:lpstr>What are the steps to export video from the Dashboard?</vt:lpstr>
      <vt:lpstr>How do I share an exported video file?</vt:lpstr>
      <vt:lpstr>How do I share an exported video file?</vt:lpstr>
      <vt:lpstr>How will the recipient view the video?</vt:lpstr>
      <vt:lpstr>How will the recipient view the video?</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2019-10-21T23:22:54Z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