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18"/>
  </p:notesMasterIdLst>
  <p:handoutMasterIdLst>
    <p:handoutMasterId r:id="rId19"/>
  </p:handoutMasterIdLst>
  <p:sldIdLst>
    <p:sldId id="256" r:id="rId5"/>
    <p:sldId id="282" r:id="rId6"/>
    <p:sldId id="283" r:id="rId7"/>
    <p:sldId id="271" r:id="rId8"/>
    <p:sldId id="272" r:id="rId9"/>
    <p:sldId id="274" r:id="rId10"/>
    <p:sldId id="275" r:id="rId11"/>
    <p:sldId id="276" r:id="rId12"/>
    <p:sldId id="278" r:id="rId13"/>
    <p:sldId id="279" r:id="rId14"/>
    <p:sldId id="277" r:id="rId15"/>
    <p:sldId id="273" r:id="rId16"/>
    <p:sldId id="281" r:id="rId17"/>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7/21/2019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7/21/2019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3.xml"/><Relationship Id="rId7" Type="http://schemas.openxmlformats.org/officeDocument/2006/relationships/slide" Target="slide7.xml"/><Relationship Id="rId12" Type="http://schemas.openxmlformats.org/officeDocument/2006/relationships/slide" Target="slide13.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5.xml"/><Relationship Id="rId10" Type="http://schemas.openxmlformats.org/officeDocument/2006/relationships/slide" Target="slide11.xml"/><Relationship Id="rId4" Type="http://schemas.openxmlformats.org/officeDocument/2006/relationships/slide" Target="slide4.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24349" y="2343954"/>
            <a:ext cx="8291632" cy="1173351"/>
          </a:xfrm>
        </p:spPr>
        <p:txBody>
          <a:bodyPr>
            <a:noAutofit/>
          </a:bodyPr>
          <a:lstStyle/>
          <a:p>
            <a:pPr algn="ctr"/>
            <a:r>
              <a:rPr lang="en-US" sz="3600" dirty="0" err="1">
                <a:solidFill>
                  <a:schemeClr val="tx1">
                    <a:lumMod val="75000"/>
                    <a:lumOff val="25000"/>
                  </a:schemeClr>
                </a:solidFill>
              </a:rPr>
              <a:t>Genetec</a:t>
            </a:r>
            <a:r>
              <a:rPr lang="en-US" sz="3600" dirty="0">
                <a:solidFill>
                  <a:schemeClr val="tx1">
                    <a:lumMod val="75000"/>
                    <a:lumOff val="25000"/>
                  </a:schemeClr>
                </a:solidFill>
              </a:rPr>
              <a:t> CCTV End-User Training</a:t>
            </a:r>
            <a:br>
              <a:rPr lang="en-US" sz="3600" dirty="0">
                <a:solidFill>
                  <a:schemeClr val="tx1">
                    <a:lumMod val="75000"/>
                    <a:lumOff val="25000"/>
                  </a:schemeClr>
                </a:solidFill>
              </a:rPr>
            </a:br>
            <a:r>
              <a:rPr lang="en-US" sz="2400" dirty="0">
                <a:solidFill>
                  <a:schemeClr val="tx1">
                    <a:lumMod val="75000"/>
                    <a:lumOff val="25000"/>
                  </a:schemeClr>
                </a:solidFill>
              </a:rPr>
              <a:t>Security Desk Overview</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18678" y="1390918"/>
            <a:ext cx="10553044" cy="959638"/>
          </a:xfrm>
        </p:spPr>
        <p:txBody>
          <a:bodyPr>
            <a:noAutofit/>
          </a:bodyPr>
          <a:lstStyle/>
          <a:p>
            <a:r>
              <a:rPr lang="en-US" sz="2400" b="0" dirty="0" err="1">
                <a:solidFill>
                  <a:schemeClr val="tx1">
                    <a:lumMod val="75000"/>
                    <a:lumOff val="25000"/>
                  </a:schemeClr>
                </a:solidFill>
              </a:rPr>
              <a:t>Genetec</a:t>
            </a:r>
            <a:r>
              <a:rPr lang="en-US" sz="2400" b="0" dirty="0">
                <a:solidFill>
                  <a:schemeClr val="tx1">
                    <a:lumMod val="75000"/>
                    <a:lumOff val="25000"/>
                  </a:schemeClr>
                </a:solidFill>
              </a:rPr>
              <a:t> CCTV End-User Training</a:t>
            </a:r>
          </a:p>
          <a:p>
            <a:r>
              <a:rPr lang="en-US" sz="2400" b="0" dirty="0">
                <a:solidFill>
                  <a:schemeClr val="tx1">
                    <a:lumMod val="75000"/>
                    <a:lumOff val="25000"/>
                  </a:schemeClr>
                </a:solidFill>
              </a:rPr>
              <a:t>	Security Desk Overview </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28362" y="2429847"/>
            <a:ext cx="8779278" cy="3554819"/>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Security Desk?	</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access Security Desk?</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 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navigate the Security Desk Home Page?</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 5</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What if I only want to see my favorite tasks?</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 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What are the most common tasks/icons for CCTV systems?</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 7</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How do I navigate within a Task?</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Slides 8 - 9</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9" action="ppaction://hlinksldjump"/>
              </a:rPr>
              <a:t>How do I change the layout of a Task?</a:t>
            </a:r>
            <a:r>
              <a:rPr lang="en-US" dirty="0">
                <a:solidFill>
                  <a:schemeClr val="tx1">
                    <a:lumMod val="75000"/>
                    <a:lumOff val="25000"/>
                  </a:schemeClr>
                </a:solidFill>
              </a:rPr>
              <a:t>						</a:t>
            </a:r>
            <a:r>
              <a:rPr lang="en-US" dirty="0">
                <a:solidFill>
                  <a:schemeClr val="tx1">
                    <a:lumMod val="75000"/>
                    <a:lumOff val="25000"/>
                  </a:schemeClr>
                </a:solidFill>
                <a:hlinkClick r:id="rId9" action="ppaction://hlinksldjump"/>
              </a:rPr>
              <a:t>Slide 10</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0" action="ppaction://hlinksldjump"/>
              </a:rPr>
              <a:t>How do I switch Tasks or return to the Home Page?</a:t>
            </a:r>
            <a:r>
              <a:rPr lang="en-US" dirty="0">
                <a:solidFill>
                  <a:schemeClr val="tx1">
                    <a:lumMod val="75000"/>
                    <a:lumOff val="25000"/>
                  </a:schemeClr>
                </a:solidFill>
              </a:rPr>
              <a:t>			</a:t>
            </a:r>
            <a:r>
              <a:rPr lang="en-US" dirty="0">
                <a:solidFill>
                  <a:schemeClr val="tx1">
                    <a:lumMod val="75000"/>
                    <a:lumOff val="25000"/>
                  </a:schemeClr>
                </a:solidFill>
                <a:hlinkClick r:id="rId10" action="ppaction://hlinksldjump"/>
              </a:rPr>
              <a:t>Slide 11</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1" action="ppaction://hlinksldjump"/>
              </a:rPr>
              <a:t>How do I log off?</a:t>
            </a:r>
            <a:r>
              <a:rPr lang="en-US" dirty="0">
                <a:solidFill>
                  <a:schemeClr val="tx1">
                    <a:lumMod val="75000"/>
                    <a:lumOff val="25000"/>
                  </a:schemeClr>
                </a:solidFill>
              </a:rPr>
              <a:t>											</a:t>
            </a:r>
            <a:r>
              <a:rPr lang="en-US" dirty="0">
                <a:solidFill>
                  <a:schemeClr val="tx1">
                    <a:lumMod val="75000"/>
                    <a:lumOff val="25000"/>
                  </a:schemeClr>
                </a:solidFill>
                <a:hlinkClick r:id="rId11" action="ppaction://hlinksldjump"/>
              </a:rPr>
              <a:t>Slide 12</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2"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12" action="ppaction://hlinksldjump"/>
              </a:rPr>
              <a:t>Slide 13</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87181" y="1332332"/>
            <a:ext cx="10553044" cy="1314438"/>
          </a:xfrm>
        </p:spPr>
        <p:txBody>
          <a:bodyPr>
            <a:noAutofit/>
          </a:bodyPr>
          <a:lstStyle/>
          <a:p>
            <a:r>
              <a:rPr lang="en-US" sz="1900" b="0" dirty="0">
                <a:solidFill>
                  <a:schemeClr val="tx1">
                    <a:lumMod val="75000"/>
                    <a:lumOff val="25000"/>
                  </a:schemeClr>
                </a:solidFill>
              </a:rPr>
              <a:t>Think of Security Desk as Microsoft Office. Microsoft Office does not do anything on its own. Just as Microsoft Office “houses” the different programs you use such as Word, Outlook, Excel, PowerPoint, etc., Security Desk houses the programs for managing your Video Management, Access Control Devices and License Plate Recognition cameras.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333222" cy="1147969"/>
          </a:xfrm>
        </p:spPr>
        <p:txBody>
          <a:bodyPr>
            <a:normAutofit/>
          </a:bodyPr>
          <a:lstStyle/>
          <a:p>
            <a:r>
              <a:rPr lang="en-US" sz="3600" dirty="0"/>
              <a:t>What is Security Desk?</a:t>
            </a:r>
            <a:endParaRPr lang="en-US" sz="3600" b="0" dirty="0"/>
          </a:p>
        </p:txBody>
      </p:sp>
      <p:sp>
        <p:nvSpPr>
          <p:cNvPr id="7" name="TextBox 6"/>
          <p:cNvSpPr txBox="1"/>
          <p:nvPr/>
        </p:nvSpPr>
        <p:spPr>
          <a:xfrm>
            <a:off x="4544563" y="3263609"/>
            <a:ext cx="1674254" cy="369332"/>
          </a:xfrm>
          <a:prstGeom prst="rect">
            <a:avLst/>
          </a:prstGeom>
          <a:noFill/>
          <a:ln>
            <a:noFill/>
          </a:ln>
        </p:spPr>
        <p:txBody>
          <a:bodyPr wrap="square" rtlCol="0">
            <a:spAutoFit/>
          </a:bodyPr>
          <a:lstStyle/>
          <a:p>
            <a:r>
              <a:rPr lang="en-US" dirty="0"/>
              <a:t>Security Desk</a:t>
            </a:r>
          </a:p>
        </p:txBody>
      </p:sp>
      <p:sp>
        <p:nvSpPr>
          <p:cNvPr id="9" name="Rectangle 8"/>
          <p:cNvSpPr/>
          <p:nvPr/>
        </p:nvSpPr>
        <p:spPr>
          <a:xfrm>
            <a:off x="4544563" y="3119864"/>
            <a:ext cx="1564783" cy="656822"/>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283884" y="2996985"/>
            <a:ext cx="2653048" cy="923330"/>
          </a:xfrm>
          <a:prstGeom prst="rect">
            <a:avLst/>
          </a:prstGeom>
          <a:noFill/>
        </p:spPr>
        <p:txBody>
          <a:bodyPr wrap="square" rtlCol="0">
            <a:spAutoFit/>
          </a:bodyPr>
          <a:lstStyle/>
          <a:p>
            <a:pPr algn="ctr"/>
            <a:r>
              <a:rPr lang="en-US" b="1" dirty="0">
                <a:solidFill>
                  <a:srgbClr val="FFC000"/>
                </a:solidFill>
              </a:rPr>
              <a:t>License Plate Recognition Module</a:t>
            </a:r>
          </a:p>
          <a:p>
            <a:pPr algn="ctr"/>
            <a:r>
              <a:rPr lang="en-US" b="1" dirty="0">
                <a:solidFill>
                  <a:srgbClr val="FFC000"/>
                </a:solidFill>
              </a:rPr>
              <a:t>(</a:t>
            </a:r>
            <a:r>
              <a:rPr lang="en-US" b="1" dirty="0" err="1">
                <a:solidFill>
                  <a:srgbClr val="FFC000"/>
                </a:solidFill>
              </a:rPr>
              <a:t>AutoVu</a:t>
            </a:r>
            <a:r>
              <a:rPr lang="en-US" b="1" dirty="0">
                <a:solidFill>
                  <a:srgbClr val="FFC000"/>
                </a:solidFill>
              </a:rPr>
              <a:t>)</a:t>
            </a:r>
          </a:p>
        </p:txBody>
      </p:sp>
      <p:sp>
        <p:nvSpPr>
          <p:cNvPr id="22" name="TextBox 21"/>
          <p:cNvSpPr txBox="1"/>
          <p:nvPr/>
        </p:nvSpPr>
        <p:spPr>
          <a:xfrm>
            <a:off x="4000430" y="5276718"/>
            <a:ext cx="2653048" cy="923330"/>
          </a:xfrm>
          <a:prstGeom prst="rect">
            <a:avLst/>
          </a:prstGeom>
          <a:noFill/>
        </p:spPr>
        <p:txBody>
          <a:bodyPr wrap="square" rtlCol="0">
            <a:spAutoFit/>
          </a:bodyPr>
          <a:lstStyle/>
          <a:p>
            <a:pPr algn="ctr"/>
            <a:r>
              <a:rPr lang="en-US" dirty="0">
                <a:solidFill>
                  <a:srgbClr val="00B050"/>
                </a:solidFill>
              </a:rPr>
              <a:t>Video Management Module</a:t>
            </a:r>
          </a:p>
          <a:p>
            <a:pPr algn="ctr"/>
            <a:r>
              <a:rPr lang="en-US" dirty="0">
                <a:solidFill>
                  <a:srgbClr val="00B050"/>
                </a:solidFill>
              </a:rPr>
              <a:t>(</a:t>
            </a:r>
            <a:r>
              <a:rPr lang="en-US" dirty="0" err="1">
                <a:solidFill>
                  <a:srgbClr val="00B050"/>
                </a:solidFill>
              </a:rPr>
              <a:t>OmniCast</a:t>
            </a:r>
            <a:r>
              <a:rPr lang="en-US" dirty="0">
                <a:solidFill>
                  <a:srgbClr val="00B050"/>
                </a:solidFill>
              </a:rPr>
              <a:t>)</a:t>
            </a:r>
          </a:p>
        </p:txBody>
      </p:sp>
      <p:sp>
        <p:nvSpPr>
          <p:cNvPr id="23" name="TextBox 22"/>
          <p:cNvSpPr txBox="1"/>
          <p:nvPr/>
        </p:nvSpPr>
        <p:spPr>
          <a:xfrm>
            <a:off x="990576" y="3094550"/>
            <a:ext cx="1832436" cy="923330"/>
          </a:xfrm>
          <a:prstGeom prst="rect">
            <a:avLst/>
          </a:prstGeom>
          <a:noFill/>
        </p:spPr>
        <p:txBody>
          <a:bodyPr wrap="square" rtlCol="0">
            <a:spAutoFit/>
          </a:bodyPr>
          <a:lstStyle/>
          <a:p>
            <a:pPr algn="ctr"/>
            <a:r>
              <a:rPr lang="en-US" dirty="0">
                <a:solidFill>
                  <a:schemeClr val="accent1"/>
                </a:solidFill>
              </a:rPr>
              <a:t>Access Control Module</a:t>
            </a:r>
          </a:p>
          <a:p>
            <a:pPr algn="ctr"/>
            <a:r>
              <a:rPr lang="en-US" dirty="0">
                <a:solidFill>
                  <a:schemeClr val="accent1"/>
                </a:solidFill>
              </a:rPr>
              <a:t>(</a:t>
            </a:r>
            <a:r>
              <a:rPr lang="en-US" dirty="0" err="1">
                <a:solidFill>
                  <a:schemeClr val="accent1"/>
                </a:solidFill>
              </a:rPr>
              <a:t>Synergis</a:t>
            </a:r>
            <a:r>
              <a:rPr lang="en-US" dirty="0">
                <a:solidFill>
                  <a:schemeClr val="accent1"/>
                </a:solidFill>
              </a:rPr>
              <a:t>)</a:t>
            </a:r>
          </a:p>
        </p:txBody>
      </p:sp>
      <p:sp>
        <p:nvSpPr>
          <p:cNvPr id="11" name="Oval 10"/>
          <p:cNvSpPr/>
          <p:nvPr/>
        </p:nvSpPr>
        <p:spPr>
          <a:xfrm>
            <a:off x="824865" y="2906832"/>
            <a:ext cx="2160043" cy="1314438"/>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355588" y="2782674"/>
            <a:ext cx="2491284" cy="1331202"/>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080713" y="4989931"/>
            <a:ext cx="2492482" cy="1369100"/>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a:cxnSpLocks/>
            <a:endCxn id="9" idx="2"/>
          </p:cNvCxnSpPr>
          <p:nvPr/>
        </p:nvCxnSpPr>
        <p:spPr>
          <a:xfrm flipH="1" flipV="1">
            <a:off x="5326955" y="3776686"/>
            <a:ext cx="598" cy="1213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p:cNvCxnSpPr>
          <p:nvPr/>
        </p:nvCxnSpPr>
        <p:spPr>
          <a:xfrm flipH="1">
            <a:off x="6109346" y="3552836"/>
            <a:ext cx="12462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cxnSp>
        <p:nvCxnSpPr>
          <p:cNvPr id="20" name="Straight Arrow Connector 19">
            <a:extLst>
              <a:ext uri="{FF2B5EF4-FFF2-40B4-BE49-F238E27FC236}">
                <a16:creationId xmlns:a16="http://schemas.microsoft.com/office/drawing/2014/main" id="{7F9F678C-8991-48FE-B5E7-35FC01F26BCA}"/>
              </a:ext>
            </a:extLst>
          </p:cNvPr>
          <p:cNvCxnSpPr>
            <a:stCxn id="11" idx="6"/>
          </p:cNvCxnSpPr>
          <p:nvPr/>
        </p:nvCxnSpPr>
        <p:spPr>
          <a:xfrm>
            <a:off x="2984908" y="3564051"/>
            <a:ext cx="15596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1842279"/>
            <a:ext cx="4465444" cy="1161174"/>
          </a:xfrm>
        </p:spPr>
        <p:txBody>
          <a:bodyPr>
            <a:noAutofit/>
          </a:bodyPr>
          <a:lstStyle/>
          <a:p>
            <a:pPr>
              <a:lnSpc>
                <a:spcPct val="120000"/>
              </a:lnSpc>
            </a:pPr>
            <a:r>
              <a:rPr lang="en-US" sz="1900" b="0" dirty="0">
                <a:solidFill>
                  <a:schemeClr val="tx1">
                    <a:lumMod val="75000"/>
                    <a:lumOff val="25000"/>
                  </a:schemeClr>
                </a:solidFill>
              </a:rPr>
              <a:t>To launch Security Desk, double click on the </a:t>
            </a:r>
            <a:r>
              <a:rPr lang="en-US" sz="1900" b="0" dirty="0" err="1">
                <a:solidFill>
                  <a:schemeClr val="tx1">
                    <a:lumMod val="75000"/>
                    <a:lumOff val="25000"/>
                  </a:schemeClr>
                </a:solidFill>
              </a:rPr>
              <a:t>Genetec</a:t>
            </a:r>
            <a:r>
              <a:rPr lang="en-US" sz="1900" b="0" dirty="0">
                <a:solidFill>
                  <a:schemeClr val="tx1">
                    <a:lumMod val="75000"/>
                    <a:lumOff val="25000"/>
                  </a:schemeClr>
                </a:solidFill>
              </a:rPr>
              <a:t> Security Desk icon located on the designated computer’s desktop.</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333222" cy="1147969"/>
          </a:xfrm>
        </p:spPr>
        <p:txBody>
          <a:bodyPr>
            <a:normAutofit/>
          </a:bodyPr>
          <a:lstStyle/>
          <a:p>
            <a:r>
              <a:rPr lang="en-US" sz="3600" dirty="0"/>
              <a:t>How do I access Security Desk?</a:t>
            </a:r>
            <a:endParaRPr lang="en-US" sz="3600" b="0" dirty="0"/>
          </a:p>
        </p:txBody>
      </p:sp>
      <p:pic>
        <p:nvPicPr>
          <p:cNvPr id="18" name="Picture 17"/>
          <p:cNvPicPr/>
          <p:nvPr/>
        </p:nvPicPr>
        <p:blipFill rotWithShape="1">
          <a:blip r:embed="rId2"/>
          <a:srcRect l="6701" t="23101" r="64252" b="27567"/>
          <a:stretch/>
        </p:blipFill>
        <p:spPr>
          <a:xfrm>
            <a:off x="5215942" y="1444787"/>
            <a:ext cx="2129891" cy="1993872"/>
          </a:xfrm>
          <a:prstGeom prst="rect">
            <a:avLst/>
          </a:prstGeom>
        </p:spPr>
      </p:pic>
      <p:pic>
        <p:nvPicPr>
          <p:cNvPr id="6" name="Picture 5"/>
          <p:cNvPicPr>
            <a:picLocks noChangeAspect="1"/>
          </p:cNvPicPr>
          <p:nvPr/>
        </p:nvPicPr>
        <p:blipFill>
          <a:blip r:embed="rId3"/>
          <a:stretch>
            <a:fillRect/>
          </a:stretch>
        </p:blipFill>
        <p:spPr>
          <a:xfrm>
            <a:off x="6723312" y="3526448"/>
            <a:ext cx="3551408" cy="3165386"/>
          </a:xfrm>
          <a:prstGeom prst="rect">
            <a:avLst/>
          </a:prstGeom>
        </p:spPr>
      </p:pic>
      <p:pic>
        <p:nvPicPr>
          <p:cNvPr id="26" name="Picture 25"/>
          <p:cNvPicPr>
            <a:picLocks noChangeAspect="1"/>
          </p:cNvPicPr>
          <p:nvPr/>
        </p:nvPicPr>
        <p:blipFill>
          <a:blip r:embed="rId4"/>
          <a:stretch>
            <a:fillRect/>
          </a:stretch>
        </p:blipFill>
        <p:spPr>
          <a:xfrm>
            <a:off x="495252" y="6063958"/>
            <a:ext cx="1895558" cy="725257"/>
          </a:xfrm>
          <a:prstGeom prst="rect">
            <a:avLst/>
          </a:prstGeom>
        </p:spPr>
      </p:pic>
      <p:sp>
        <p:nvSpPr>
          <p:cNvPr id="28" name="Text Placeholder 14"/>
          <p:cNvSpPr>
            <a:spLocks noGrp="1"/>
          </p:cNvSpPr>
          <p:nvPr>
            <p:ph type="body" idx="1"/>
          </p:nvPr>
        </p:nvSpPr>
        <p:spPr>
          <a:xfrm>
            <a:off x="1455314" y="4191129"/>
            <a:ext cx="5147546" cy="1836023"/>
          </a:xfrm>
        </p:spPr>
        <p:txBody>
          <a:bodyPr>
            <a:noAutofit/>
          </a:bodyPr>
          <a:lstStyle/>
          <a:p>
            <a:pPr marL="285750" indent="-285750">
              <a:buFont typeface="Arial" panose="020B0604020202020204" pitchFamily="34" charset="0"/>
              <a:buChar char="•"/>
            </a:pPr>
            <a:r>
              <a:rPr lang="en-US" sz="1900" b="0" dirty="0">
                <a:solidFill>
                  <a:schemeClr val="tx1">
                    <a:lumMod val="75000"/>
                    <a:lumOff val="25000"/>
                  </a:schemeClr>
                </a:solidFill>
              </a:rPr>
              <a:t>When prompted, type in the Username and Password provided by JMG. </a:t>
            </a:r>
          </a:p>
          <a:p>
            <a:pPr marL="285750" indent="-285750">
              <a:buFont typeface="Arial" panose="020B0604020202020204" pitchFamily="34" charset="0"/>
              <a:buChar char="•"/>
            </a:pPr>
            <a:r>
              <a:rPr lang="en-US" sz="1900" b="0" dirty="0">
                <a:solidFill>
                  <a:schemeClr val="tx1">
                    <a:lumMod val="75000"/>
                    <a:lumOff val="25000"/>
                  </a:schemeClr>
                </a:solidFill>
              </a:rPr>
              <a:t>Then select “Log on”. </a:t>
            </a:r>
          </a:p>
          <a:p>
            <a:pPr marL="285750" indent="-285750">
              <a:buFont typeface="Arial" panose="020B0604020202020204" pitchFamily="34" charset="0"/>
              <a:buChar char="•"/>
            </a:pPr>
            <a:r>
              <a:rPr lang="en-US" sz="1900" b="0" dirty="0">
                <a:solidFill>
                  <a:schemeClr val="tx1">
                    <a:lumMod val="75000"/>
                    <a:lumOff val="25000"/>
                  </a:schemeClr>
                </a:solidFill>
              </a:rPr>
              <a:t>The Directory field should already be populated by either JMG or your internal IT department.</a:t>
            </a:r>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4</a:t>
            </a:r>
          </a:p>
        </p:txBody>
      </p:sp>
    </p:spTree>
    <p:extLst>
      <p:ext uri="{BB962C8B-B14F-4D97-AF65-F5344CB8AC3E}">
        <p14:creationId xmlns:p14="http://schemas.microsoft.com/office/powerpoint/2010/main" val="5908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35947" y="1059544"/>
            <a:ext cx="6986789" cy="5358856"/>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6302"/>
            <a:ext cx="8844264" cy="1147969"/>
          </a:xfrm>
        </p:spPr>
        <p:txBody>
          <a:bodyPr>
            <a:noAutofit/>
          </a:bodyPr>
          <a:lstStyle/>
          <a:p>
            <a:r>
              <a:rPr lang="en-US" sz="3600" dirty="0"/>
              <a:t>How do I navigate the Security Desk Home Page?</a:t>
            </a:r>
            <a:endParaRPr lang="en-US" sz="3600" b="0" dirty="0"/>
          </a:p>
        </p:txBody>
      </p:sp>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5</a:t>
            </a:r>
          </a:p>
        </p:txBody>
      </p:sp>
      <p:sp>
        <p:nvSpPr>
          <p:cNvPr id="12" name="Text Placeholder 14"/>
          <p:cNvSpPr>
            <a:spLocks noGrp="1"/>
          </p:cNvSpPr>
          <p:nvPr>
            <p:ph type="body" idx="1"/>
          </p:nvPr>
        </p:nvSpPr>
        <p:spPr>
          <a:xfrm>
            <a:off x="276311" y="1317124"/>
            <a:ext cx="3284697" cy="4765182"/>
          </a:xfrm>
        </p:spPr>
        <p:txBody>
          <a:bodyPr>
            <a:noAutofit/>
          </a:bodyPr>
          <a:lstStyle/>
          <a:p>
            <a:pPr marL="283464" indent="-283464">
              <a:spcAft>
                <a:spcPts val="600"/>
              </a:spcAft>
              <a:buFont typeface="Arial" panose="020B0604020202020204" pitchFamily="34" charset="0"/>
              <a:buChar char="•"/>
            </a:pPr>
            <a:r>
              <a:rPr lang="en-US" sz="1900" b="0" dirty="0">
                <a:solidFill>
                  <a:schemeClr val="tx1">
                    <a:lumMod val="75000"/>
                    <a:lumOff val="25000"/>
                  </a:schemeClr>
                </a:solidFill>
              </a:rPr>
              <a:t>This is the Security Desk Home Page which displays all possible tasks available based on your software license.</a:t>
            </a:r>
          </a:p>
          <a:p>
            <a:pPr marL="283464" indent="-283464">
              <a:spcAft>
                <a:spcPts val="600"/>
              </a:spcAft>
              <a:buFont typeface="Arial" panose="020B0604020202020204" pitchFamily="34" charset="0"/>
              <a:buChar char="•"/>
            </a:pPr>
            <a:r>
              <a:rPr lang="en-US" sz="1900" b="0" dirty="0">
                <a:solidFill>
                  <a:schemeClr val="tx1">
                    <a:lumMod val="75000"/>
                    <a:lumOff val="25000"/>
                  </a:schemeClr>
                </a:solidFill>
              </a:rPr>
              <a:t>Most of the icons are color coded by module</a:t>
            </a:r>
          </a:p>
          <a:p>
            <a:pPr marL="740664" lvl="2" indent="-283464">
              <a:spcBef>
                <a:spcPts val="0"/>
              </a:spcBef>
              <a:spcAft>
                <a:spcPts val="600"/>
              </a:spcAft>
              <a:buFont typeface="Arial" panose="020B0604020202020204" pitchFamily="34" charset="0"/>
              <a:buChar char="•"/>
            </a:pPr>
            <a:r>
              <a:rPr lang="en-US" sz="1900" b="0" dirty="0">
                <a:solidFill>
                  <a:srgbClr val="00B050"/>
                </a:solidFill>
              </a:rPr>
              <a:t>Green</a:t>
            </a:r>
            <a:r>
              <a:rPr lang="en-US" sz="1900" b="0" dirty="0">
                <a:solidFill>
                  <a:schemeClr val="tx1">
                    <a:lumMod val="75000"/>
                    <a:lumOff val="25000"/>
                  </a:schemeClr>
                </a:solidFill>
              </a:rPr>
              <a:t> = CCTV</a:t>
            </a:r>
          </a:p>
          <a:p>
            <a:pPr marL="740664" lvl="2" indent="-283464">
              <a:spcBef>
                <a:spcPts val="0"/>
              </a:spcBef>
              <a:spcAft>
                <a:spcPts val="600"/>
              </a:spcAft>
              <a:buFont typeface="Arial" panose="020B0604020202020204" pitchFamily="34" charset="0"/>
              <a:buChar char="•"/>
            </a:pPr>
            <a:r>
              <a:rPr lang="en-US" sz="1900" b="0" dirty="0">
                <a:solidFill>
                  <a:schemeClr val="accent1"/>
                </a:solidFill>
              </a:rPr>
              <a:t>Red</a:t>
            </a:r>
            <a:r>
              <a:rPr lang="en-US" sz="1900" b="0" dirty="0"/>
              <a:t> = Access Control</a:t>
            </a:r>
            <a:endParaRPr lang="en-US" sz="1900" b="0" dirty="0">
              <a:solidFill>
                <a:schemeClr val="tx1">
                  <a:lumMod val="75000"/>
                  <a:lumOff val="25000"/>
                </a:schemeClr>
              </a:solidFill>
            </a:endParaRPr>
          </a:p>
          <a:p>
            <a:pPr marL="740664" lvl="2" indent="-283464">
              <a:spcBef>
                <a:spcPts val="0"/>
              </a:spcBef>
              <a:spcAft>
                <a:spcPts val="600"/>
              </a:spcAft>
              <a:buFont typeface="Arial" panose="020B0604020202020204" pitchFamily="34" charset="0"/>
              <a:buChar char="•"/>
            </a:pPr>
            <a:r>
              <a:rPr lang="en-US" sz="1900" dirty="0">
                <a:solidFill>
                  <a:srgbClr val="FFC000"/>
                </a:solidFill>
              </a:rPr>
              <a:t>Yellow/Orange</a:t>
            </a:r>
            <a:r>
              <a:rPr lang="en-US" sz="1900" b="0" dirty="0">
                <a:solidFill>
                  <a:schemeClr val="tx1">
                    <a:lumMod val="75000"/>
                    <a:lumOff val="25000"/>
                  </a:schemeClr>
                </a:solidFill>
              </a:rPr>
              <a:t> = License Plate Recognition</a:t>
            </a:r>
          </a:p>
          <a:p>
            <a:pPr marL="283464" lvl="1" indent="-283464">
              <a:spcBef>
                <a:spcPts val="0"/>
              </a:spcBef>
              <a:spcAft>
                <a:spcPts val="600"/>
              </a:spcAft>
              <a:buFont typeface="Arial" panose="020B0604020202020204" pitchFamily="34" charset="0"/>
              <a:buChar char="•"/>
            </a:pPr>
            <a:r>
              <a:rPr lang="en-US" sz="1900" b="0" dirty="0"/>
              <a:t>Click on any icon to launch that task</a:t>
            </a:r>
            <a:endParaRPr lang="en-US" sz="1900" b="0" dirty="0">
              <a:solidFill>
                <a:schemeClr val="tx1">
                  <a:lumMod val="75000"/>
                  <a:lumOff val="25000"/>
                </a:schemeClr>
              </a:solidFill>
            </a:endParaRPr>
          </a:p>
        </p:txBody>
      </p:sp>
      <p:cxnSp>
        <p:nvCxnSpPr>
          <p:cNvPr id="7" name="Straight Arrow Connector 6"/>
          <p:cNvCxnSpPr>
            <a:cxnSpLocks/>
          </p:cNvCxnSpPr>
          <p:nvPr/>
        </p:nvCxnSpPr>
        <p:spPr>
          <a:xfrm flipV="1">
            <a:off x="2619632" y="3629768"/>
            <a:ext cx="2068278" cy="34840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p:cNvCxnSpPr>
          <p:nvPr/>
        </p:nvCxnSpPr>
        <p:spPr>
          <a:xfrm>
            <a:off x="2940908" y="4751417"/>
            <a:ext cx="1747002" cy="26054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a:off x="3369276" y="4300536"/>
            <a:ext cx="1318634" cy="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18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42869" t="71658" r="34304"/>
          <a:stretch/>
        </p:blipFill>
        <p:spPr>
          <a:xfrm>
            <a:off x="4414894" y="1570776"/>
            <a:ext cx="2381074" cy="1906520"/>
          </a:xfrm>
          <a:prstGeom prst="rect">
            <a:avLst/>
          </a:prstGeom>
        </p:spPr>
      </p:pic>
      <p:pic>
        <p:nvPicPr>
          <p:cNvPr id="2" name="Picture 1"/>
          <p:cNvPicPr>
            <a:picLocks noChangeAspect="1"/>
          </p:cNvPicPr>
          <p:nvPr/>
        </p:nvPicPr>
        <p:blipFill rotWithShape="1">
          <a:blip r:embed="rId3"/>
          <a:srcRect t="6061" r="63353" b="31751"/>
          <a:stretch/>
        </p:blipFill>
        <p:spPr>
          <a:xfrm>
            <a:off x="7210647" y="3049332"/>
            <a:ext cx="3269621" cy="3601383"/>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389334"/>
            <a:ext cx="8844264" cy="1147969"/>
          </a:xfrm>
        </p:spPr>
        <p:txBody>
          <a:bodyPr>
            <a:normAutofit/>
          </a:bodyPr>
          <a:lstStyle/>
          <a:p>
            <a:r>
              <a:rPr lang="en-US" sz="3600" dirty="0"/>
              <a:t>What if I only want to see my favorite tasks?</a:t>
            </a:r>
            <a:endParaRPr lang="en-US" sz="3600" b="0" dirty="0"/>
          </a:p>
        </p:txBody>
      </p:sp>
      <p:pic>
        <p:nvPicPr>
          <p:cNvPr id="26" name="Picture 25"/>
          <p:cNvPicPr>
            <a:picLocks noChangeAspect="1"/>
          </p:cNvPicPr>
          <p:nvPr/>
        </p:nvPicPr>
        <p:blipFill>
          <a:blip r:embed="rId4"/>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6</a:t>
            </a:r>
          </a:p>
        </p:txBody>
      </p:sp>
      <p:sp>
        <p:nvSpPr>
          <p:cNvPr id="12" name="Text Placeholder 14"/>
          <p:cNvSpPr>
            <a:spLocks noGrp="1"/>
          </p:cNvSpPr>
          <p:nvPr>
            <p:ph type="body" idx="1"/>
          </p:nvPr>
        </p:nvSpPr>
        <p:spPr>
          <a:xfrm>
            <a:off x="478842" y="1661372"/>
            <a:ext cx="3818913" cy="1673275"/>
          </a:xfrm>
        </p:spPr>
        <p:txBody>
          <a:bodyPr>
            <a:normAutofit/>
          </a:bodyPr>
          <a:lstStyle/>
          <a:p>
            <a:pPr marL="0" lvl="1">
              <a:spcBef>
                <a:spcPts val="0"/>
              </a:spcBef>
            </a:pPr>
            <a:r>
              <a:rPr lang="en-US" b="0" dirty="0">
                <a:solidFill>
                  <a:schemeClr val="tx1">
                    <a:lumMod val="75000"/>
                    <a:lumOff val="25000"/>
                  </a:schemeClr>
                </a:solidFill>
              </a:rPr>
              <a:t>To view only your Favorite Tasks and Recent Items, click on the blue bar located at the bottom of the default home page.</a:t>
            </a:r>
          </a:p>
        </p:txBody>
      </p:sp>
      <p:cxnSp>
        <p:nvCxnSpPr>
          <p:cNvPr id="22" name="Straight Arrow Connector 21"/>
          <p:cNvCxnSpPr/>
          <p:nvPr/>
        </p:nvCxnSpPr>
        <p:spPr>
          <a:xfrm>
            <a:off x="3983530" y="2675845"/>
            <a:ext cx="743016" cy="53099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8" name="Text Placeholder 14"/>
          <p:cNvSpPr>
            <a:spLocks noGrp="1"/>
          </p:cNvSpPr>
          <p:nvPr>
            <p:ph type="body" idx="1"/>
          </p:nvPr>
        </p:nvSpPr>
        <p:spPr>
          <a:xfrm>
            <a:off x="2494480" y="4675761"/>
            <a:ext cx="4612497" cy="1149924"/>
          </a:xfrm>
        </p:spPr>
        <p:txBody>
          <a:bodyPr>
            <a:normAutofit/>
          </a:bodyPr>
          <a:lstStyle/>
          <a:p>
            <a:pPr marL="0" lvl="1">
              <a:spcBef>
                <a:spcPts val="0"/>
              </a:spcBef>
            </a:pPr>
            <a:r>
              <a:rPr lang="en-US" b="0" dirty="0">
                <a:solidFill>
                  <a:schemeClr val="tx1">
                    <a:lumMod val="75000"/>
                    <a:lumOff val="25000"/>
                  </a:schemeClr>
                </a:solidFill>
              </a:rPr>
              <a:t>The resulting view is a shorter list of tasks that are most commonly used by yo</a:t>
            </a:r>
            <a:r>
              <a:rPr lang="en-US" b="0" dirty="0"/>
              <a:t>u and your staff.</a:t>
            </a:r>
            <a:endParaRPr lang="en-US" b="0" dirty="0">
              <a:solidFill>
                <a:schemeClr val="tx1">
                  <a:lumMod val="75000"/>
                  <a:lumOff val="25000"/>
                </a:schemeClr>
              </a:solidFill>
            </a:endParaRPr>
          </a:p>
        </p:txBody>
      </p:sp>
    </p:spTree>
    <p:extLst>
      <p:ext uri="{BB962C8B-B14F-4D97-AF65-F5344CB8AC3E}">
        <p14:creationId xmlns:p14="http://schemas.microsoft.com/office/powerpoint/2010/main" val="893326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389334"/>
            <a:ext cx="8844264" cy="1147969"/>
          </a:xfrm>
        </p:spPr>
        <p:txBody>
          <a:bodyPr>
            <a:normAutofit/>
          </a:bodyPr>
          <a:lstStyle/>
          <a:p>
            <a:r>
              <a:rPr lang="en-US" sz="3600" dirty="0"/>
              <a:t>What are the most common tasks/icons for CCTV systems?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7</a:t>
            </a:r>
          </a:p>
        </p:txBody>
      </p:sp>
      <p:sp>
        <p:nvSpPr>
          <p:cNvPr id="7" name="Text Placeholder 14"/>
          <p:cNvSpPr>
            <a:spLocks noGrp="1"/>
          </p:cNvSpPr>
          <p:nvPr>
            <p:ph type="body" idx="1"/>
          </p:nvPr>
        </p:nvSpPr>
        <p:spPr>
          <a:xfrm>
            <a:off x="518677" y="1697090"/>
            <a:ext cx="5069323" cy="508001"/>
          </a:xfrm>
        </p:spPr>
        <p:txBody>
          <a:bodyPr>
            <a:noAutofit/>
          </a:bodyPr>
          <a:lstStyle/>
          <a:p>
            <a:pPr>
              <a:spcBef>
                <a:spcPts val="600"/>
              </a:spcBef>
            </a:pPr>
            <a:r>
              <a:rPr lang="en-US" sz="2200" b="0" dirty="0">
                <a:solidFill>
                  <a:schemeClr val="tx1">
                    <a:lumMod val="75000"/>
                    <a:lumOff val="25000"/>
                  </a:schemeClr>
                </a:solidFill>
              </a:rPr>
              <a:t>Monitoring: viewing live video</a:t>
            </a:r>
          </a:p>
        </p:txBody>
      </p:sp>
      <p:sp>
        <p:nvSpPr>
          <p:cNvPr id="10" name="Text Placeholder 14"/>
          <p:cNvSpPr>
            <a:spLocks noGrp="1"/>
          </p:cNvSpPr>
          <p:nvPr>
            <p:ph type="body" idx="1"/>
          </p:nvPr>
        </p:nvSpPr>
        <p:spPr>
          <a:xfrm>
            <a:off x="495893" y="4015808"/>
            <a:ext cx="5069323" cy="736130"/>
          </a:xfrm>
        </p:spPr>
        <p:txBody>
          <a:bodyPr>
            <a:noAutofit/>
          </a:bodyPr>
          <a:lstStyle/>
          <a:p>
            <a:pPr>
              <a:spcBef>
                <a:spcPts val="600"/>
              </a:spcBef>
            </a:pPr>
            <a:endParaRPr lang="en-US" sz="2200" b="0" dirty="0">
              <a:solidFill>
                <a:schemeClr val="tx1">
                  <a:lumMod val="75000"/>
                  <a:lumOff val="25000"/>
                </a:schemeClr>
              </a:solidFill>
            </a:endParaRPr>
          </a:p>
          <a:p>
            <a:pPr marL="283464" indent="-283464">
              <a:spcBef>
                <a:spcPts val="600"/>
              </a:spcBef>
              <a:buFont typeface="Arial" panose="020B0604020202020204" pitchFamily="34" charset="0"/>
              <a:buChar char="•"/>
            </a:pPr>
            <a:endParaRPr lang="en-US" sz="2200" b="0" dirty="0">
              <a:solidFill>
                <a:schemeClr val="tx1">
                  <a:lumMod val="75000"/>
                  <a:lumOff val="25000"/>
                </a:schemeClr>
              </a:solidFill>
            </a:endParaRPr>
          </a:p>
          <a:p>
            <a:pPr>
              <a:spcBef>
                <a:spcPts val="600"/>
              </a:spcBef>
            </a:pPr>
            <a:r>
              <a:rPr lang="en-US" sz="2200" b="0" dirty="0">
                <a:solidFill>
                  <a:schemeClr val="tx1">
                    <a:lumMod val="75000"/>
                    <a:lumOff val="25000"/>
                  </a:schemeClr>
                </a:solidFill>
              </a:rPr>
              <a:t>Bookmarks: viewing all bookmarked video sequences</a:t>
            </a:r>
          </a:p>
        </p:txBody>
      </p:sp>
      <p:sp>
        <p:nvSpPr>
          <p:cNvPr id="11" name="Text Placeholder 14"/>
          <p:cNvSpPr>
            <a:spLocks noGrp="1"/>
          </p:cNvSpPr>
          <p:nvPr>
            <p:ph type="body" idx="1"/>
          </p:nvPr>
        </p:nvSpPr>
        <p:spPr>
          <a:xfrm>
            <a:off x="4117558" y="3164342"/>
            <a:ext cx="5069323" cy="448712"/>
          </a:xfrm>
        </p:spPr>
        <p:txBody>
          <a:bodyPr>
            <a:noAutofit/>
          </a:bodyPr>
          <a:lstStyle/>
          <a:p>
            <a:pPr>
              <a:spcBef>
                <a:spcPts val="600"/>
              </a:spcBef>
            </a:pPr>
            <a:r>
              <a:rPr lang="en-US" sz="2200" b="0" dirty="0">
                <a:solidFill>
                  <a:schemeClr val="tx1">
                    <a:lumMod val="75000"/>
                    <a:lumOff val="25000"/>
                  </a:schemeClr>
                </a:solidFill>
              </a:rPr>
              <a:t>Archives: viewing recorded video</a:t>
            </a:r>
          </a:p>
        </p:txBody>
      </p:sp>
      <p:pic>
        <p:nvPicPr>
          <p:cNvPr id="12" name="Picture 11"/>
          <p:cNvPicPr/>
          <p:nvPr/>
        </p:nvPicPr>
        <p:blipFill>
          <a:blip r:embed="rId3"/>
          <a:stretch>
            <a:fillRect/>
          </a:stretch>
        </p:blipFill>
        <p:spPr>
          <a:xfrm>
            <a:off x="8720991" y="2862745"/>
            <a:ext cx="931779" cy="1051906"/>
          </a:xfrm>
          <a:prstGeom prst="rect">
            <a:avLst/>
          </a:prstGeom>
        </p:spPr>
      </p:pic>
      <p:sp>
        <p:nvSpPr>
          <p:cNvPr id="13" name="Text Placeholder 14"/>
          <p:cNvSpPr>
            <a:spLocks noGrp="1"/>
          </p:cNvSpPr>
          <p:nvPr>
            <p:ph type="body" idx="1"/>
          </p:nvPr>
        </p:nvSpPr>
        <p:spPr>
          <a:xfrm>
            <a:off x="2261781" y="5380637"/>
            <a:ext cx="6137235" cy="676060"/>
          </a:xfrm>
        </p:spPr>
        <p:txBody>
          <a:bodyPr>
            <a:noAutofit/>
          </a:bodyPr>
          <a:lstStyle/>
          <a:p>
            <a:pPr>
              <a:spcBef>
                <a:spcPts val="600"/>
              </a:spcBef>
            </a:pPr>
            <a:endParaRPr lang="en-US" sz="2200" b="0" dirty="0">
              <a:solidFill>
                <a:schemeClr val="tx1">
                  <a:lumMod val="75000"/>
                  <a:lumOff val="25000"/>
                </a:schemeClr>
              </a:solidFill>
            </a:endParaRPr>
          </a:p>
          <a:p>
            <a:pPr marL="283464" indent="-283464">
              <a:spcBef>
                <a:spcPts val="600"/>
              </a:spcBef>
              <a:buFont typeface="Arial" panose="020B0604020202020204" pitchFamily="34" charset="0"/>
              <a:buChar char="•"/>
            </a:pPr>
            <a:endParaRPr lang="en-US" sz="2200" b="0" dirty="0">
              <a:solidFill>
                <a:schemeClr val="tx1">
                  <a:lumMod val="75000"/>
                  <a:lumOff val="25000"/>
                </a:schemeClr>
              </a:solidFill>
            </a:endParaRPr>
          </a:p>
          <a:p>
            <a:pPr>
              <a:spcBef>
                <a:spcPts val="600"/>
              </a:spcBef>
            </a:pPr>
            <a:r>
              <a:rPr lang="en-US" sz="2200" b="0" dirty="0">
                <a:solidFill>
                  <a:schemeClr val="tx1">
                    <a:lumMod val="75000"/>
                    <a:lumOff val="25000"/>
                  </a:schemeClr>
                </a:solidFill>
              </a:rPr>
              <a:t>Reads: (for license plate recognition cameras)  searching for random or specific license plates</a:t>
            </a:r>
          </a:p>
        </p:txBody>
      </p:sp>
      <p:pic>
        <p:nvPicPr>
          <p:cNvPr id="15" name="Picture 14"/>
          <p:cNvPicPr/>
          <p:nvPr/>
        </p:nvPicPr>
        <p:blipFill>
          <a:blip r:embed="rId4"/>
          <a:stretch>
            <a:fillRect/>
          </a:stretch>
        </p:blipFill>
        <p:spPr>
          <a:xfrm>
            <a:off x="5467409" y="3832130"/>
            <a:ext cx="951865" cy="1047115"/>
          </a:xfrm>
          <a:prstGeom prst="rect">
            <a:avLst/>
          </a:prstGeom>
        </p:spPr>
      </p:pic>
      <p:pic>
        <p:nvPicPr>
          <p:cNvPr id="16" name="Picture 15"/>
          <p:cNvPicPr/>
          <p:nvPr/>
        </p:nvPicPr>
        <p:blipFill rotWithShape="1">
          <a:blip r:embed="rId5"/>
          <a:srcRect l="11120" r="14210"/>
          <a:stretch/>
        </p:blipFill>
        <p:spPr>
          <a:xfrm>
            <a:off x="4828146" y="1481410"/>
            <a:ext cx="874332" cy="1170940"/>
          </a:xfrm>
          <a:prstGeom prst="rect">
            <a:avLst/>
          </a:prstGeom>
        </p:spPr>
      </p:pic>
      <p:pic>
        <p:nvPicPr>
          <p:cNvPr id="18" name="Picture 17"/>
          <p:cNvPicPr/>
          <p:nvPr/>
        </p:nvPicPr>
        <p:blipFill rotWithShape="1">
          <a:blip r:embed="rId6"/>
          <a:srcRect r="17197"/>
          <a:stretch/>
        </p:blipFill>
        <p:spPr>
          <a:xfrm>
            <a:off x="8559554" y="5190347"/>
            <a:ext cx="867044" cy="1056640"/>
          </a:xfrm>
          <a:prstGeom prst="rect">
            <a:avLst/>
          </a:prstGeom>
        </p:spPr>
      </p:pic>
    </p:spTree>
    <p:extLst>
      <p:ext uri="{BB962C8B-B14F-4D97-AF65-F5344CB8AC3E}">
        <p14:creationId xmlns:p14="http://schemas.microsoft.com/office/powerpoint/2010/main" val="2037438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do I navigate within a Task?</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8</a:t>
            </a:r>
          </a:p>
        </p:txBody>
      </p:sp>
      <p:pic>
        <p:nvPicPr>
          <p:cNvPr id="3" name="Picture 2"/>
          <p:cNvPicPr>
            <a:picLocks noChangeAspect="1"/>
          </p:cNvPicPr>
          <p:nvPr/>
        </p:nvPicPr>
        <p:blipFill rotWithShape="1">
          <a:blip r:embed="rId3"/>
          <a:srcRect t="3483"/>
          <a:stretch/>
        </p:blipFill>
        <p:spPr>
          <a:xfrm>
            <a:off x="2939886" y="1318792"/>
            <a:ext cx="7810991" cy="4940340"/>
          </a:xfrm>
          <a:prstGeom prst="rect">
            <a:avLst/>
          </a:prstGeom>
        </p:spPr>
      </p:pic>
      <p:sp>
        <p:nvSpPr>
          <p:cNvPr id="7" name="Text Placeholder 14"/>
          <p:cNvSpPr>
            <a:spLocks noGrp="1"/>
          </p:cNvSpPr>
          <p:nvPr>
            <p:ph type="body" idx="1"/>
          </p:nvPr>
        </p:nvSpPr>
        <p:spPr>
          <a:xfrm>
            <a:off x="87671" y="1060780"/>
            <a:ext cx="2852215" cy="4951569"/>
          </a:xfrm>
        </p:spPr>
        <p:txBody>
          <a:bodyPr>
            <a:noAutofit/>
          </a:bodyPr>
          <a:lstStyle/>
          <a:p>
            <a:pPr marL="283464" indent="-283464">
              <a:spcBef>
                <a:spcPts val="600"/>
              </a:spcBef>
              <a:buFont typeface="Arial" panose="020B0604020202020204" pitchFamily="34" charset="0"/>
              <a:buChar char="•"/>
            </a:pPr>
            <a:r>
              <a:rPr lang="en-US" sz="1800" b="0" dirty="0">
                <a:solidFill>
                  <a:schemeClr val="tx1">
                    <a:lumMod val="75000"/>
                    <a:lumOff val="25000"/>
                  </a:schemeClr>
                </a:solidFill>
              </a:rPr>
              <a:t>Area view: list of devices such as cameras and doors</a:t>
            </a:r>
          </a:p>
          <a:p>
            <a:pPr marL="283464" indent="-283464">
              <a:spcBef>
                <a:spcPts val="600"/>
              </a:spcBef>
              <a:buFont typeface="Arial" panose="020B0604020202020204" pitchFamily="34" charset="0"/>
              <a:buChar char="•"/>
            </a:pPr>
            <a:endParaRPr lang="en-US" sz="1800" b="0" dirty="0">
              <a:solidFill>
                <a:schemeClr val="tx1">
                  <a:lumMod val="75000"/>
                  <a:lumOff val="25000"/>
                </a:schemeClr>
              </a:solidFill>
            </a:endParaRPr>
          </a:p>
          <a:p>
            <a:pPr marL="283464" indent="-283464">
              <a:spcBef>
                <a:spcPts val="600"/>
              </a:spcBef>
              <a:buFont typeface="Arial" panose="020B0604020202020204" pitchFamily="34" charset="0"/>
              <a:buChar char="•"/>
            </a:pPr>
            <a:r>
              <a:rPr lang="en-US" sz="1800" b="0" dirty="0">
                <a:solidFill>
                  <a:schemeClr val="tx1">
                    <a:lumMod val="75000"/>
                    <a:lumOff val="25000"/>
                  </a:schemeClr>
                </a:solidFill>
              </a:rPr>
              <a:t>Canvas: displays video in sections called tiles. Simply drag a camera to a tile to display video. </a:t>
            </a:r>
          </a:p>
          <a:p>
            <a:pPr marL="283464" indent="-283464">
              <a:spcBef>
                <a:spcPts val="600"/>
              </a:spcBef>
              <a:buFont typeface="Arial" panose="020B0604020202020204" pitchFamily="34" charset="0"/>
              <a:buChar char="•"/>
            </a:pPr>
            <a:endParaRPr lang="en-US" sz="1800" b="0" dirty="0">
              <a:solidFill>
                <a:schemeClr val="tx1">
                  <a:lumMod val="75000"/>
                  <a:lumOff val="25000"/>
                </a:schemeClr>
              </a:solidFill>
            </a:endParaRPr>
          </a:p>
          <a:p>
            <a:pPr marL="283464" indent="-283464">
              <a:spcBef>
                <a:spcPts val="600"/>
              </a:spcBef>
              <a:buFont typeface="Arial" panose="020B0604020202020204" pitchFamily="34" charset="0"/>
              <a:buChar char="•"/>
            </a:pPr>
            <a:r>
              <a:rPr lang="en-US" sz="1800" b="0" dirty="0">
                <a:solidFill>
                  <a:schemeClr val="tx1">
                    <a:lumMod val="75000"/>
                    <a:lumOff val="25000"/>
                  </a:schemeClr>
                </a:solidFill>
              </a:rPr>
              <a:t>Dashboard: offers specific commands for the video selected in the canvas including Quick Search, Snapshot and Export.</a:t>
            </a:r>
          </a:p>
        </p:txBody>
      </p:sp>
      <p:sp>
        <p:nvSpPr>
          <p:cNvPr id="4" name="TextBox 3"/>
          <p:cNvSpPr txBox="1"/>
          <p:nvPr/>
        </p:nvSpPr>
        <p:spPr>
          <a:xfrm>
            <a:off x="5954986" y="4534200"/>
            <a:ext cx="1996226" cy="369332"/>
          </a:xfrm>
          <a:prstGeom prst="rect">
            <a:avLst/>
          </a:prstGeom>
          <a:noFill/>
          <a:ln>
            <a:solidFill>
              <a:schemeClr val="bg1"/>
            </a:solidFill>
          </a:ln>
        </p:spPr>
        <p:txBody>
          <a:bodyPr wrap="square" rtlCol="0">
            <a:spAutoFit/>
          </a:bodyPr>
          <a:lstStyle/>
          <a:p>
            <a:pPr algn="ctr"/>
            <a:r>
              <a:rPr lang="en-US" dirty="0">
                <a:solidFill>
                  <a:schemeClr val="bg1"/>
                </a:solidFill>
              </a:rPr>
              <a:t>Canvas</a:t>
            </a:r>
          </a:p>
        </p:txBody>
      </p:sp>
      <p:sp>
        <p:nvSpPr>
          <p:cNvPr id="9" name="TextBox 8"/>
          <p:cNvSpPr txBox="1"/>
          <p:nvPr/>
        </p:nvSpPr>
        <p:spPr>
          <a:xfrm>
            <a:off x="3137785" y="3978021"/>
            <a:ext cx="1032455" cy="646331"/>
          </a:xfrm>
          <a:prstGeom prst="rect">
            <a:avLst/>
          </a:prstGeom>
          <a:noFill/>
          <a:ln>
            <a:solidFill>
              <a:schemeClr val="bg1"/>
            </a:solidFill>
          </a:ln>
        </p:spPr>
        <p:txBody>
          <a:bodyPr wrap="square" rtlCol="0">
            <a:spAutoFit/>
          </a:bodyPr>
          <a:lstStyle/>
          <a:p>
            <a:pPr algn="ctr"/>
            <a:r>
              <a:rPr lang="en-US" dirty="0">
                <a:solidFill>
                  <a:schemeClr val="bg1"/>
                </a:solidFill>
              </a:rPr>
              <a:t>Area View</a:t>
            </a:r>
          </a:p>
        </p:txBody>
      </p:sp>
      <p:sp>
        <p:nvSpPr>
          <p:cNvPr id="10" name="TextBox 9"/>
          <p:cNvSpPr txBox="1"/>
          <p:nvPr/>
        </p:nvSpPr>
        <p:spPr>
          <a:xfrm>
            <a:off x="9672033" y="5213101"/>
            <a:ext cx="1027328" cy="307777"/>
          </a:xfrm>
          <a:prstGeom prst="rect">
            <a:avLst/>
          </a:prstGeom>
          <a:noFill/>
          <a:ln>
            <a:solidFill>
              <a:schemeClr val="bg1"/>
            </a:solidFill>
          </a:ln>
        </p:spPr>
        <p:txBody>
          <a:bodyPr wrap="square" rtlCol="0">
            <a:spAutoFit/>
          </a:bodyPr>
          <a:lstStyle/>
          <a:p>
            <a:pPr algn="ctr"/>
            <a:r>
              <a:rPr lang="en-US" sz="1400" dirty="0">
                <a:solidFill>
                  <a:schemeClr val="bg1"/>
                </a:solidFill>
              </a:rPr>
              <a:t>Dashboard</a:t>
            </a:r>
          </a:p>
        </p:txBody>
      </p:sp>
    </p:spTree>
    <p:extLst>
      <p:ext uri="{BB962C8B-B14F-4D97-AF65-F5344CB8AC3E}">
        <p14:creationId xmlns:p14="http://schemas.microsoft.com/office/powerpoint/2010/main" val="381464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do I navigate within a Task?</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9</a:t>
            </a:r>
          </a:p>
        </p:txBody>
      </p:sp>
      <p:sp>
        <p:nvSpPr>
          <p:cNvPr id="7" name="Text Placeholder 14"/>
          <p:cNvSpPr>
            <a:spLocks noGrp="1"/>
          </p:cNvSpPr>
          <p:nvPr>
            <p:ph type="body" idx="1"/>
          </p:nvPr>
        </p:nvSpPr>
        <p:spPr>
          <a:xfrm>
            <a:off x="366464" y="2053340"/>
            <a:ext cx="2557043" cy="2330419"/>
          </a:xfrm>
        </p:spPr>
        <p:txBody>
          <a:bodyPr>
            <a:normAutofit/>
          </a:bodyPr>
          <a:lstStyle/>
          <a:p>
            <a:pPr marL="283464" indent="-283464">
              <a:spcBef>
                <a:spcPts val="600"/>
              </a:spcBef>
              <a:buFont typeface="Arial" panose="020B0604020202020204" pitchFamily="34" charset="0"/>
              <a:buChar char="•"/>
            </a:pPr>
            <a:r>
              <a:rPr lang="en-US" sz="1900" b="0" dirty="0">
                <a:solidFill>
                  <a:schemeClr val="tx1">
                    <a:lumMod val="75000"/>
                    <a:lumOff val="25000"/>
                  </a:schemeClr>
                </a:solidFill>
              </a:rPr>
              <a:t>Drag an entity from the Area View to the Canvas.</a:t>
            </a:r>
          </a:p>
          <a:p>
            <a:pPr marL="283464" indent="-283464">
              <a:spcBef>
                <a:spcPts val="600"/>
              </a:spcBef>
              <a:buFont typeface="Arial" panose="020B0604020202020204" pitchFamily="34" charset="0"/>
              <a:buChar char="•"/>
            </a:pPr>
            <a:r>
              <a:rPr lang="en-US" sz="1900" b="0" dirty="0">
                <a:solidFill>
                  <a:schemeClr val="tx1">
                    <a:lumMod val="75000"/>
                    <a:lumOff val="25000"/>
                  </a:schemeClr>
                </a:solidFill>
              </a:rPr>
              <a:t>Use the icons in the Dashboard to manipulate the selected video.</a:t>
            </a:r>
          </a:p>
        </p:txBody>
      </p:sp>
      <p:pic>
        <p:nvPicPr>
          <p:cNvPr id="2" name="Picture 1"/>
          <p:cNvPicPr>
            <a:picLocks noChangeAspect="1"/>
          </p:cNvPicPr>
          <p:nvPr/>
        </p:nvPicPr>
        <p:blipFill rotWithShape="1">
          <a:blip r:embed="rId3"/>
          <a:srcRect t="3555"/>
          <a:stretch/>
        </p:blipFill>
        <p:spPr>
          <a:xfrm>
            <a:off x="3052295" y="1301361"/>
            <a:ext cx="7504826" cy="4762597"/>
          </a:xfrm>
          <a:prstGeom prst="rect">
            <a:avLst/>
          </a:prstGeom>
        </p:spPr>
      </p:pic>
      <p:sp>
        <p:nvSpPr>
          <p:cNvPr id="8" name="Arc 7"/>
          <p:cNvSpPr/>
          <p:nvPr/>
        </p:nvSpPr>
        <p:spPr>
          <a:xfrm rot="19144674">
            <a:off x="3838066" y="2394685"/>
            <a:ext cx="1580009" cy="1441373"/>
          </a:xfrm>
          <a:prstGeom prst="arc">
            <a:avLst/>
          </a:prstGeom>
          <a:ln w="254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56641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79929"/>
          <a:stretch/>
        </p:blipFill>
        <p:spPr>
          <a:xfrm>
            <a:off x="3125248" y="1562065"/>
            <a:ext cx="7517019" cy="954419"/>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fontScale="90000"/>
          </a:bodyPr>
          <a:lstStyle/>
          <a:p>
            <a:r>
              <a:rPr lang="en-US" sz="4000" dirty="0"/>
              <a:t>How do I change the layout of a Task?</a:t>
            </a:r>
            <a:endParaRPr lang="en-US" sz="4000" b="0" dirty="0"/>
          </a:p>
        </p:txBody>
      </p:sp>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10</a:t>
            </a:r>
          </a:p>
        </p:txBody>
      </p:sp>
      <p:sp>
        <p:nvSpPr>
          <p:cNvPr id="7" name="Text Placeholder 14"/>
          <p:cNvSpPr>
            <a:spLocks noGrp="1"/>
          </p:cNvSpPr>
          <p:nvPr>
            <p:ph type="body" idx="1"/>
          </p:nvPr>
        </p:nvSpPr>
        <p:spPr>
          <a:xfrm>
            <a:off x="241995" y="1117010"/>
            <a:ext cx="2758784" cy="4794932"/>
          </a:xfrm>
        </p:spPr>
        <p:txBody>
          <a:bodyPr>
            <a:normAutofit/>
          </a:bodyPr>
          <a:lstStyle/>
          <a:p>
            <a:pPr marL="342900" indent="-342900">
              <a:spcBef>
                <a:spcPts val="600"/>
              </a:spcBef>
              <a:buFont typeface="Arial" panose="020B0604020202020204" pitchFamily="34" charset="0"/>
              <a:buChar char="•"/>
            </a:pPr>
            <a:r>
              <a:rPr lang="en-US" sz="1900" b="0" dirty="0">
                <a:solidFill>
                  <a:schemeClr val="tx1">
                    <a:lumMod val="75000"/>
                    <a:lumOff val="25000"/>
                  </a:schemeClr>
                </a:solidFill>
              </a:rPr>
              <a:t>The viewing pane can be resized by dragging the four dots at the top of the canvas either up or down.</a:t>
            </a:r>
          </a:p>
          <a:p>
            <a:pPr marL="342900" indent="-342900">
              <a:spcBef>
                <a:spcPts val="600"/>
              </a:spcBef>
              <a:buFont typeface="Arial" panose="020B0604020202020204" pitchFamily="34" charset="0"/>
              <a:buChar char="•"/>
            </a:pPr>
            <a:r>
              <a:rPr lang="en-US" sz="1900" b="0" dirty="0">
                <a:solidFill>
                  <a:schemeClr val="tx1">
                    <a:lumMod val="75000"/>
                    <a:lumOff val="25000"/>
                  </a:schemeClr>
                </a:solidFill>
              </a:rPr>
              <a:t>The icons located in the lower left and lower right corners allow you to:</a:t>
            </a:r>
          </a:p>
          <a:p>
            <a:pPr lvl="1" indent="-283464">
              <a:spcBef>
                <a:spcPts val="600"/>
              </a:spcBef>
              <a:buFont typeface="Arial" panose="020B0604020202020204" pitchFamily="34" charset="0"/>
              <a:buChar char="•"/>
            </a:pPr>
            <a:r>
              <a:rPr lang="en-US" sz="1600" b="0" dirty="0">
                <a:solidFill>
                  <a:schemeClr val="tx1">
                    <a:lumMod val="75000"/>
                    <a:lumOff val="25000"/>
                  </a:schemeClr>
                </a:solidFill>
              </a:rPr>
              <a:t>Hide area view</a:t>
            </a:r>
          </a:p>
          <a:p>
            <a:pPr lvl="1" indent="-283464">
              <a:spcBef>
                <a:spcPts val="600"/>
              </a:spcBef>
              <a:buFont typeface="Arial" panose="020B0604020202020204" pitchFamily="34" charset="0"/>
              <a:buChar char="•"/>
            </a:pPr>
            <a:r>
              <a:rPr lang="en-US" sz="1600" b="0" dirty="0">
                <a:solidFill>
                  <a:schemeClr val="tx1">
                    <a:lumMod val="75000"/>
                    <a:lumOff val="25000"/>
                  </a:schemeClr>
                </a:solidFill>
              </a:rPr>
              <a:t>Change tile pattern</a:t>
            </a:r>
          </a:p>
          <a:p>
            <a:pPr lvl="1" indent="-283464">
              <a:spcBef>
                <a:spcPts val="600"/>
              </a:spcBef>
              <a:buFont typeface="Arial" panose="020B0604020202020204" pitchFamily="34" charset="0"/>
              <a:buChar char="•"/>
            </a:pPr>
            <a:r>
              <a:rPr lang="en-US" sz="1600" b="0" dirty="0">
                <a:solidFill>
                  <a:schemeClr val="tx1">
                    <a:lumMod val="75000"/>
                    <a:lumOff val="25000"/>
                  </a:schemeClr>
                </a:solidFill>
              </a:rPr>
              <a:t>Clear all (tiles)</a:t>
            </a:r>
          </a:p>
          <a:p>
            <a:pPr lvl="1" indent="-283464">
              <a:spcBef>
                <a:spcPts val="600"/>
              </a:spcBef>
              <a:buFont typeface="Arial" panose="020B0604020202020204" pitchFamily="34" charset="0"/>
              <a:buChar char="•"/>
            </a:pPr>
            <a:r>
              <a:rPr lang="en-US" sz="1600" b="0" dirty="0"/>
              <a:t>Hide dashboard</a:t>
            </a:r>
          </a:p>
        </p:txBody>
      </p:sp>
      <p:pic>
        <p:nvPicPr>
          <p:cNvPr id="11" name="Picture 10"/>
          <p:cNvPicPr/>
          <p:nvPr/>
        </p:nvPicPr>
        <p:blipFill>
          <a:blip r:embed="rId4"/>
          <a:stretch>
            <a:fillRect/>
          </a:stretch>
        </p:blipFill>
        <p:spPr>
          <a:xfrm>
            <a:off x="3166200" y="3602151"/>
            <a:ext cx="7996219" cy="812561"/>
          </a:xfrm>
          <a:prstGeom prst="rect">
            <a:avLst/>
          </a:prstGeom>
          <a:ln w="25400">
            <a:solidFill>
              <a:schemeClr val="bg1"/>
            </a:solidFill>
          </a:ln>
        </p:spPr>
      </p:pic>
      <p:sp>
        <p:nvSpPr>
          <p:cNvPr id="19" name="Oval 18"/>
          <p:cNvSpPr/>
          <p:nvPr/>
        </p:nvSpPr>
        <p:spPr>
          <a:xfrm>
            <a:off x="3301432" y="3848455"/>
            <a:ext cx="1378038" cy="615441"/>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8104932" y="3788996"/>
            <a:ext cx="1792309" cy="63289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890386" y="3797540"/>
            <a:ext cx="1162805" cy="615804"/>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p:nvPr/>
        </p:nvPicPr>
        <p:blipFill>
          <a:blip r:embed="rId5"/>
          <a:stretch>
            <a:fillRect/>
          </a:stretch>
        </p:blipFill>
        <p:spPr>
          <a:xfrm>
            <a:off x="5434885" y="4986823"/>
            <a:ext cx="2952857" cy="622980"/>
          </a:xfrm>
          <a:prstGeom prst="rect">
            <a:avLst/>
          </a:prstGeom>
          <a:ln w="25400">
            <a:solidFill>
              <a:schemeClr val="bg1"/>
            </a:solidFill>
          </a:ln>
        </p:spPr>
      </p:pic>
      <p:sp>
        <p:nvSpPr>
          <p:cNvPr id="27" name="Oval 26"/>
          <p:cNvSpPr/>
          <p:nvPr/>
        </p:nvSpPr>
        <p:spPr>
          <a:xfrm>
            <a:off x="6983175" y="4993999"/>
            <a:ext cx="1259303" cy="71134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629790" y="1512880"/>
            <a:ext cx="507933" cy="405387"/>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84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t="2621"/>
          <a:stretch/>
        </p:blipFill>
        <p:spPr>
          <a:xfrm>
            <a:off x="3085562" y="1406815"/>
            <a:ext cx="7436477" cy="5198063"/>
          </a:xfrm>
          <a:prstGeom prst="rect">
            <a:avLst/>
          </a:prstGeom>
        </p:spPr>
      </p:pic>
      <p:pic>
        <p:nvPicPr>
          <p:cNvPr id="9" name="Picture 8"/>
          <p:cNvPicPr/>
          <p:nvPr/>
        </p:nvPicPr>
        <p:blipFill rotWithShape="1">
          <a:blip r:embed="rId3"/>
          <a:srcRect r="4546" b="15486"/>
          <a:stretch/>
        </p:blipFill>
        <p:spPr>
          <a:xfrm>
            <a:off x="3078356" y="1205645"/>
            <a:ext cx="4749712" cy="506938"/>
          </a:xfrm>
          <a:prstGeom prst="rect">
            <a:avLst/>
          </a:prstGeom>
          <a:ln w="25400">
            <a:solidFill>
              <a:schemeClr val="bg1"/>
            </a:solidFill>
          </a:ln>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60545"/>
            <a:ext cx="8844264" cy="1147969"/>
          </a:xfrm>
        </p:spPr>
        <p:txBody>
          <a:bodyPr>
            <a:normAutofit/>
          </a:bodyPr>
          <a:lstStyle/>
          <a:p>
            <a:r>
              <a:rPr lang="en-US" sz="3600" dirty="0"/>
              <a:t>How do I switch tasks or return to the Home Page?</a:t>
            </a:r>
            <a:endParaRPr lang="en-US" sz="3600" b="0" dirty="0"/>
          </a:p>
        </p:txBody>
      </p:sp>
      <p:pic>
        <p:nvPicPr>
          <p:cNvPr id="26" name="Picture 25"/>
          <p:cNvPicPr>
            <a:picLocks noChangeAspect="1"/>
          </p:cNvPicPr>
          <p:nvPr/>
        </p:nvPicPr>
        <p:blipFill>
          <a:blip r:embed="rId4"/>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11</a:t>
            </a:r>
          </a:p>
        </p:txBody>
      </p:sp>
      <p:sp>
        <p:nvSpPr>
          <p:cNvPr id="7" name="Text Placeholder 14"/>
          <p:cNvSpPr>
            <a:spLocks noGrp="1"/>
          </p:cNvSpPr>
          <p:nvPr>
            <p:ph type="body" idx="1"/>
          </p:nvPr>
        </p:nvSpPr>
        <p:spPr>
          <a:xfrm>
            <a:off x="237677" y="1919712"/>
            <a:ext cx="2943038" cy="2291680"/>
          </a:xfrm>
        </p:spPr>
        <p:txBody>
          <a:bodyPr>
            <a:normAutofit/>
          </a:bodyPr>
          <a:lstStyle/>
          <a:p>
            <a:pPr>
              <a:spcBef>
                <a:spcPts val="600"/>
              </a:spcBef>
            </a:pPr>
            <a:r>
              <a:rPr lang="en-US" sz="1900" b="0" dirty="0">
                <a:solidFill>
                  <a:schemeClr val="tx1">
                    <a:lumMod val="75000"/>
                    <a:lumOff val="25000"/>
                  </a:schemeClr>
                </a:solidFill>
              </a:rPr>
              <a:t>From any task, you can move seamlessly to another open task or back to the home page by clicking on the tabs located at the top of the screen.</a:t>
            </a:r>
          </a:p>
        </p:txBody>
      </p:sp>
      <p:sp>
        <p:nvSpPr>
          <p:cNvPr id="10" name="Rectangle 9"/>
          <p:cNvSpPr/>
          <p:nvPr/>
        </p:nvSpPr>
        <p:spPr>
          <a:xfrm>
            <a:off x="3078356" y="1315140"/>
            <a:ext cx="4906545" cy="51289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116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2"/>
          <a:srcRect b="86414"/>
          <a:stretch/>
        </p:blipFill>
        <p:spPr>
          <a:xfrm>
            <a:off x="3168204" y="2516979"/>
            <a:ext cx="7727323" cy="743021"/>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How do I log off?</a:t>
            </a:r>
            <a:endParaRPr lang="en-US" sz="3600" b="0" dirty="0"/>
          </a:p>
        </p:txBody>
      </p:sp>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30" name="TextBox 29"/>
          <p:cNvSpPr txBox="1"/>
          <p:nvPr/>
        </p:nvSpPr>
        <p:spPr>
          <a:xfrm>
            <a:off x="10069718" y="6527605"/>
            <a:ext cx="2132286" cy="246221"/>
          </a:xfrm>
          <a:prstGeom prst="rect">
            <a:avLst/>
          </a:prstGeom>
          <a:noFill/>
        </p:spPr>
        <p:txBody>
          <a:bodyPr wrap="square" rtlCol="0">
            <a:spAutoFit/>
          </a:bodyPr>
          <a:lstStyle/>
          <a:p>
            <a:pPr algn="r"/>
            <a:r>
              <a:rPr lang="en-US" sz="1000" dirty="0"/>
              <a:t>July 2019 / 5.7 version / 12</a:t>
            </a:r>
          </a:p>
        </p:txBody>
      </p:sp>
      <p:pic>
        <p:nvPicPr>
          <p:cNvPr id="2" name="Picture 1"/>
          <p:cNvPicPr>
            <a:picLocks noChangeAspect="1"/>
          </p:cNvPicPr>
          <p:nvPr/>
        </p:nvPicPr>
        <p:blipFill rotWithShape="1">
          <a:blip r:embed="rId4"/>
          <a:srcRect l="5217" t="15341" b="33474"/>
          <a:stretch/>
        </p:blipFill>
        <p:spPr>
          <a:xfrm>
            <a:off x="5164428" y="2305318"/>
            <a:ext cx="5769736" cy="476519"/>
          </a:xfrm>
          <a:prstGeom prst="rect">
            <a:avLst/>
          </a:prstGeom>
          <a:ln w="25400">
            <a:solidFill>
              <a:schemeClr val="bg1"/>
            </a:solidFill>
          </a:ln>
        </p:spPr>
      </p:pic>
      <p:sp>
        <p:nvSpPr>
          <p:cNvPr id="17" name="Text Placeholder 14"/>
          <p:cNvSpPr>
            <a:spLocks noGrp="1"/>
          </p:cNvSpPr>
          <p:nvPr>
            <p:ph type="body" idx="1"/>
          </p:nvPr>
        </p:nvSpPr>
        <p:spPr>
          <a:xfrm>
            <a:off x="424420" y="1888071"/>
            <a:ext cx="2705147" cy="1970468"/>
          </a:xfrm>
        </p:spPr>
        <p:txBody>
          <a:bodyPr>
            <a:normAutofit/>
          </a:bodyPr>
          <a:lstStyle/>
          <a:p>
            <a:pPr>
              <a:spcBef>
                <a:spcPts val="600"/>
              </a:spcBef>
            </a:pPr>
            <a:r>
              <a:rPr lang="en-US" sz="1900" b="0" dirty="0">
                <a:solidFill>
                  <a:schemeClr val="tx1">
                    <a:lumMod val="75000"/>
                    <a:lumOff val="25000"/>
                  </a:schemeClr>
                </a:solidFill>
              </a:rPr>
              <a:t>From any task, you can log off by clicking the red X located in the upper right corner of every screen.</a:t>
            </a:r>
          </a:p>
        </p:txBody>
      </p:sp>
      <p:sp>
        <p:nvSpPr>
          <p:cNvPr id="9" name="Oval 8"/>
          <p:cNvSpPr/>
          <p:nvPr/>
        </p:nvSpPr>
        <p:spPr>
          <a:xfrm>
            <a:off x="10077767" y="2144184"/>
            <a:ext cx="817759" cy="637653"/>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23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13</a:t>
            </a:r>
          </a:p>
        </p:txBody>
      </p:sp>
      <p:sp>
        <p:nvSpPr>
          <p:cNvPr id="17" name="Text Placeholder 14"/>
          <p:cNvSpPr>
            <a:spLocks noGrp="1"/>
          </p:cNvSpPr>
          <p:nvPr>
            <p:ph type="body" idx="1"/>
          </p:nvPr>
        </p:nvSpPr>
        <p:spPr>
          <a:xfrm>
            <a:off x="518677" y="1648497"/>
            <a:ext cx="9295024" cy="2034862"/>
          </a:xfrm>
        </p:spPr>
        <p:txBody>
          <a:bodyPr>
            <a:normAutofit/>
          </a:bodyPr>
          <a:lstStyle/>
          <a:p>
            <a:pPr>
              <a:spcBef>
                <a:spcPts val="600"/>
              </a:spcBef>
            </a:pPr>
            <a:r>
              <a:rPr lang="en-US" sz="1900" b="0" dirty="0">
                <a:solidFill>
                  <a:schemeClr val="tx1">
                    <a:lumMod val="75000"/>
                    <a:lumOff val="25000"/>
                  </a:schemeClr>
                </a:solidFill>
              </a:rPr>
              <a:t>For additional resources on how to get the most out of your security system,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962133"/>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topics such as viewing live video, searching recorded video and exporting video.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7F4215-C6BB-44A3-9A5E-9446E6835900}">
  <ds:schemaRefs>
    <ds:schemaRef ds:uri="http://schemas.microsoft.com/office/2006/documentManagement/types"/>
    <ds:schemaRef ds:uri="http://schemas.openxmlformats.org/package/2006/metadata/core-properties"/>
    <ds:schemaRef ds:uri="16c05727-aa75-4e4a-9b5f-8a80a1165891"/>
    <ds:schemaRef ds:uri="http://purl.org/dc/elements/1.1/"/>
    <ds:schemaRef ds:uri="http://schemas.microsoft.com/office/infopath/2007/PartnerControls"/>
    <ds:schemaRef ds:uri="http://schemas.microsoft.com/office/2006/metadata/properties"/>
    <ds:schemaRef ds:uri="http://purl.org/dc/term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695</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Calibri</vt:lpstr>
      <vt:lpstr>Calibri Light</vt:lpstr>
      <vt:lpstr>Trebuchet MS</vt:lpstr>
      <vt:lpstr>Wingdings 3</vt:lpstr>
      <vt:lpstr>Facet</vt:lpstr>
      <vt:lpstr>Genetec CCTV End-User Training Security Desk Overview</vt:lpstr>
      <vt:lpstr>Table of Contents</vt:lpstr>
      <vt:lpstr>What is Security Desk?</vt:lpstr>
      <vt:lpstr>How do I access Security Desk?</vt:lpstr>
      <vt:lpstr>How do I navigate the Security Desk Home Page?</vt:lpstr>
      <vt:lpstr>What if I only want to see my favorite tasks?</vt:lpstr>
      <vt:lpstr>What are the most common tasks/icons for CCTV systems?</vt:lpstr>
      <vt:lpstr>How do I navigate within a Task?</vt:lpstr>
      <vt:lpstr>How do I navigate within a Task?</vt:lpstr>
      <vt:lpstr>How do I change the layout of a Task?</vt:lpstr>
      <vt:lpstr>How do I switch tasks or return to the Home Page?</vt:lpstr>
      <vt:lpstr>How do I log off?</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2019-07-21T18:07:23Z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