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4"/>
  </p:notesMasterIdLst>
  <p:handoutMasterIdLst>
    <p:handoutMasterId r:id="rId25"/>
  </p:handoutMasterIdLst>
  <p:sldIdLst>
    <p:sldId id="256" r:id="rId5"/>
    <p:sldId id="282" r:id="rId6"/>
    <p:sldId id="314" r:id="rId7"/>
    <p:sldId id="316" r:id="rId8"/>
    <p:sldId id="317" r:id="rId9"/>
    <p:sldId id="318" r:id="rId10"/>
    <p:sldId id="319" r:id="rId11"/>
    <p:sldId id="312" r:id="rId12"/>
    <p:sldId id="320" r:id="rId13"/>
    <p:sldId id="321" r:id="rId14"/>
    <p:sldId id="322" r:id="rId15"/>
    <p:sldId id="313" r:id="rId16"/>
    <p:sldId id="323" r:id="rId17"/>
    <p:sldId id="325" r:id="rId18"/>
    <p:sldId id="326" r:id="rId19"/>
    <p:sldId id="327" r:id="rId20"/>
    <p:sldId id="328" r:id="rId21"/>
    <p:sldId id="329" r:id="rId22"/>
    <p:sldId id="281" r:id="rId23"/>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10/21/2019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10/21/2019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3.xml"/><Relationship Id="rId7" Type="http://schemas.openxmlformats.org/officeDocument/2006/relationships/slide" Target="slide17.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12.xml"/><Relationship Id="rId5" Type="http://schemas.openxmlformats.org/officeDocument/2006/relationships/slide" Target="slide8.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024349" y="2343954"/>
            <a:ext cx="8291632" cy="1173351"/>
          </a:xfrm>
        </p:spPr>
        <p:txBody>
          <a:bodyPr>
            <a:noAutofit/>
          </a:bodyPr>
          <a:lstStyle/>
          <a:p>
            <a:pPr algn="ctr"/>
            <a:r>
              <a:rPr lang="en-US" sz="3600" dirty="0" err="1">
                <a:solidFill>
                  <a:schemeClr val="tx1">
                    <a:lumMod val="75000"/>
                    <a:lumOff val="25000"/>
                  </a:schemeClr>
                </a:solidFill>
              </a:rPr>
              <a:t>Genetec</a:t>
            </a:r>
            <a:r>
              <a:rPr lang="en-US" sz="3600" dirty="0">
                <a:solidFill>
                  <a:schemeClr val="tx1">
                    <a:lumMod val="75000"/>
                    <a:lumOff val="25000"/>
                  </a:schemeClr>
                </a:solidFill>
              </a:rPr>
              <a:t> CCTV End-User Training</a:t>
            </a:r>
            <a:br>
              <a:rPr lang="en-US" sz="3600" dirty="0">
                <a:solidFill>
                  <a:schemeClr val="tx1">
                    <a:lumMod val="75000"/>
                    <a:lumOff val="25000"/>
                  </a:schemeClr>
                </a:solidFill>
              </a:rPr>
            </a:br>
            <a:r>
              <a:rPr lang="en-US" sz="2400" dirty="0">
                <a:solidFill>
                  <a:schemeClr val="tx1">
                    <a:lumMod val="75000"/>
                    <a:lumOff val="25000"/>
                  </a:schemeClr>
                </a:solidFill>
              </a:rPr>
              <a:t> Searching Video Overview</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18678" y="1390918"/>
            <a:ext cx="10553044" cy="959638"/>
          </a:xfrm>
        </p:spPr>
        <p:txBody>
          <a:bodyPr>
            <a:noAutofit/>
          </a:bodyPr>
          <a:lstStyle/>
          <a:p>
            <a:r>
              <a:rPr lang="en-US" sz="2400" b="0" dirty="0" err="1">
                <a:solidFill>
                  <a:schemeClr val="tx1">
                    <a:lumMod val="75000"/>
                    <a:lumOff val="25000"/>
                  </a:schemeClr>
                </a:solidFill>
              </a:rPr>
              <a:t>Genetec</a:t>
            </a:r>
            <a:r>
              <a:rPr lang="en-US" sz="2400" b="0" dirty="0">
                <a:solidFill>
                  <a:schemeClr val="tx1">
                    <a:lumMod val="75000"/>
                    <a:lumOff val="25000"/>
                  </a:schemeClr>
                </a:solidFill>
              </a:rPr>
              <a:t> CCTV End-User Training</a:t>
            </a:r>
          </a:p>
          <a:p>
            <a:r>
              <a:rPr lang="en-US" sz="2400" b="0" dirty="0">
                <a:solidFill>
                  <a:schemeClr val="tx1">
                    <a:lumMod val="75000"/>
                    <a:lumOff val="25000"/>
                  </a:schemeClr>
                </a:solidFill>
              </a:rPr>
              <a:t>	Searching Video Overview </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746724" y="2725288"/>
            <a:ext cx="10350500" cy="2139047"/>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are the ways I can search past video?</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How do I search past video by date/time and camera(s)?</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Slides 4 - 7</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How do I search past video for motion?</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Slides 8 - 11 </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How </a:t>
            </a:r>
            <a:r>
              <a:rPr lang="en-US">
                <a:solidFill>
                  <a:schemeClr val="tx1">
                    <a:lumMod val="75000"/>
                    <a:lumOff val="25000"/>
                  </a:schemeClr>
                </a:solidFill>
                <a:hlinkClick r:id="rId6" action="ppaction://hlinksldjump"/>
              </a:rPr>
              <a:t>do I search </a:t>
            </a:r>
            <a:r>
              <a:rPr lang="en-US" dirty="0">
                <a:solidFill>
                  <a:schemeClr val="tx1">
                    <a:lumMod val="75000"/>
                    <a:lumOff val="25000"/>
                  </a:schemeClr>
                </a:solidFill>
                <a:hlinkClick r:id="rId6" action="ppaction://hlinksldjump"/>
              </a:rPr>
              <a:t>past video for a specific area?</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Slides 12 - 16 </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How do I search past video for bookmarks?</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Slides 17 – 18</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8"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8" action="ppaction://hlinksldjump"/>
              </a:rPr>
              <a:t>Slide 19</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3</a:t>
            </a:r>
          </a:p>
        </p:txBody>
      </p:sp>
      <p:sp>
        <p:nvSpPr>
          <p:cNvPr id="12" name="Rectangle 11"/>
          <p:cNvSpPr/>
          <p:nvPr/>
        </p:nvSpPr>
        <p:spPr>
          <a:xfrm>
            <a:off x="572683" y="1190634"/>
            <a:ext cx="9575869" cy="3250121"/>
          </a:xfrm>
          <a:prstGeom prst="rect">
            <a:avLst/>
          </a:prstGeom>
        </p:spPr>
        <p:txBody>
          <a:bodyPr wrap="square">
            <a:spAutoFit/>
          </a:bodyPr>
          <a:lstStyle/>
          <a:p>
            <a:pPr marL="0" lvl="1">
              <a:lnSpc>
                <a:spcPct val="120000"/>
              </a:lnSpc>
              <a:spcBef>
                <a:spcPts val="0"/>
              </a:spcBef>
            </a:pPr>
            <a:r>
              <a:rPr lang="en-US" sz="1900" dirty="0">
                <a:solidFill>
                  <a:schemeClr val="tx1">
                    <a:lumMod val="75000"/>
                    <a:lumOff val="25000"/>
                  </a:schemeClr>
                </a:solidFill>
              </a:rPr>
              <a:t>The most commonly-used search parameters and the associated Security Desk task for each parameter are shown below:</a:t>
            </a:r>
          </a:p>
          <a:p>
            <a:pPr marL="0" lvl="1">
              <a:lnSpc>
                <a:spcPct val="120000"/>
              </a:lnSpc>
              <a:spcBef>
                <a:spcPts val="0"/>
              </a:spcBef>
            </a:pPr>
            <a:endParaRPr lang="en-US" sz="1900" dirty="0">
              <a:solidFill>
                <a:schemeClr val="tx1">
                  <a:lumMod val="75000"/>
                  <a:lumOff val="25000"/>
                </a:schemeClr>
              </a:solidFill>
            </a:endParaRPr>
          </a:p>
          <a:p>
            <a:pPr lvl="2" indent="-457200">
              <a:lnSpc>
                <a:spcPct val="120000"/>
              </a:lnSpc>
              <a:buClr>
                <a:schemeClr val="accent1"/>
              </a:buClr>
              <a:buFont typeface="+mj-lt"/>
              <a:buAutoNum type="arabicPeriod"/>
            </a:pPr>
            <a:r>
              <a:rPr lang="en-US" sz="1900" dirty="0">
                <a:solidFill>
                  <a:schemeClr val="tx1">
                    <a:lumMod val="75000"/>
                    <a:lumOff val="25000"/>
                  </a:schemeClr>
                </a:solidFill>
              </a:rPr>
              <a:t>Date and time</a:t>
            </a:r>
          </a:p>
          <a:p>
            <a:pPr lvl="2" indent="-457200">
              <a:lnSpc>
                <a:spcPct val="120000"/>
              </a:lnSpc>
              <a:buClr>
                <a:schemeClr val="accent1"/>
              </a:buClr>
              <a:buFont typeface="+mj-lt"/>
              <a:buAutoNum type="arabicPeriod"/>
            </a:pPr>
            <a:r>
              <a:rPr lang="en-US" sz="1900" dirty="0">
                <a:solidFill>
                  <a:schemeClr val="tx1">
                    <a:lumMod val="75000"/>
                    <a:lumOff val="25000"/>
                  </a:schemeClr>
                </a:solidFill>
              </a:rPr>
              <a:t>Camera(s)</a:t>
            </a: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2" indent="-457200">
              <a:lnSpc>
                <a:spcPct val="120000"/>
              </a:lnSpc>
              <a:buClr>
                <a:schemeClr val="accent1"/>
              </a:buClr>
              <a:buFont typeface="+mj-lt"/>
              <a:buAutoNum type="arabicPeriod" startAt="3"/>
            </a:pPr>
            <a:r>
              <a:rPr lang="en-US" sz="1900" dirty="0">
                <a:solidFill>
                  <a:schemeClr val="tx1">
                    <a:lumMod val="75000"/>
                    <a:lumOff val="25000"/>
                  </a:schemeClr>
                </a:solidFill>
              </a:rPr>
              <a:t>Motion</a:t>
            </a:r>
          </a:p>
        </p:txBody>
      </p:sp>
      <p:pic>
        <p:nvPicPr>
          <p:cNvPr id="6" name="Picture 5"/>
          <p:cNvPicPr>
            <a:picLocks noChangeAspect="1"/>
          </p:cNvPicPr>
          <p:nvPr/>
        </p:nvPicPr>
        <p:blipFill rotWithShape="1">
          <a:blip r:embed="rId3"/>
          <a:srcRect r="4591"/>
          <a:stretch/>
        </p:blipFill>
        <p:spPr>
          <a:xfrm>
            <a:off x="7407146" y="5133735"/>
            <a:ext cx="1199322" cy="1385961"/>
          </a:xfrm>
          <a:prstGeom prst="rect">
            <a:avLst/>
          </a:prstGeom>
        </p:spPr>
      </p:pic>
      <p:sp>
        <p:nvSpPr>
          <p:cNvPr id="4" name="Rectangle 3"/>
          <p:cNvSpPr/>
          <p:nvPr/>
        </p:nvSpPr>
        <p:spPr>
          <a:xfrm>
            <a:off x="5363325" y="3910252"/>
            <a:ext cx="2737612" cy="1846659"/>
          </a:xfrm>
          <a:prstGeom prst="rect">
            <a:avLst/>
          </a:prstGeom>
        </p:spPr>
        <p:txBody>
          <a:bodyPr wrap="square">
            <a:spAutoFit/>
          </a:bodyPr>
          <a:lstStyle/>
          <a:p>
            <a:pPr lvl="1" indent="-457200">
              <a:lnSpc>
                <a:spcPct val="120000"/>
              </a:lnSpc>
              <a:buClr>
                <a:schemeClr val="accent1"/>
              </a:buClr>
              <a:buFont typeface="+mj-lt"/>
              <a:buAutoNum type="arabicPeriod" startAt="4"/>
            </a:pPr>
            <a:r>
              <a:rPr lang="en-US" sz="1900" dirty="0">
                <a:solidFill>
                  <a:schemeClr val="tx1">
                    <a:lumMod val="75000"/>
                    <a:lumOff val="25000"/>
                  </a:schemeClr>
                </a:solidFill>
              </a:rPr>
              <a:t>Targeted area</a:t>
            </a:r>
          </a:p>
          <a:p>
            <a:pPr lvl="1" indent="-457200">
              <a:lnSpc>
                <a:spcPct val="120000"/>
              </a:lnSpc>
              <a:buClr>
                <a:schemeClr val="accent1"/>
              </a:buClr>
              <a:buFont typeface="+mj-lt"/>
              <a:buAutoNum type="arabicPeriod" startAt="4"/>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startAt="4"/>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startAt="4"/>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startAt="4"/>
            </a:pPr>
            <a:r>
              <a:rPr lang="en-US" sz="1900" dirty="0">
                <a:solidFill>
                  <a:schemeClr val="tx1">
                    <a:lumMod val="75000"/>
                    <a:lumOff val="25000"/>
                  </a:schemeClr>
                </a:solidFill>
              </a:rPr>
              <a:t>Bookmarks</a:t>
            </a:r>
          </a:p>
        </p:txBody>
      </p:sp>
      <p:pic>
        <p:nvPicPr>
          <p:cNvPr id="3" name="Picture 2"/>
          <p:cNvPicPr>
            <a:picLocks noChangeAspect="1"/>
          </p:cNvPicPr>
          <p:nvPr/>
        </p:nvPicPr>
        <p:blipFill rotWithShape="1">
          <a:blip r:embed="rId4"/>
          <a:srcRect l="10373" t="3749" r="11157" b="8137"/>
          <a:stretch/>
        </p:blipFill>
        <p:spPr>
          <a:xfrm>
            <a:off x="7942247" y="3714190"/>
            <a:ext cx="1169751" cy="1313520"/>
          </a:xfrm>
          <a:prstGeom prst="rect">
            <a:avLst/>
          </a:prstGeom>
        </p:spPr>
      </p:pic>
      <p:pic>
        <p:nvPicPr>
          <p:cNvPr id="2" name="Picture 1"/>
          <p:cNvPicPr>
            <a:picLocks noChangeAspect="1"/>
          </p:cNvPicPr>
          <p:nvPr/>
        </p:nvPicPr>
        <p:blipFill rotWithShape="1">
          <a:blip r:embed="rId5"/>
          <a:srcRect r="5539"/>
          <a:stretch/>
        </p:blipFill>
        <p:spPr>
          <a:xfrm>
            <a:off x="3477296" y="2122713"/>
            <a:ext cx="1169751" cy="1385961"/>
          </a:xfrm>
          <a:prstGeom prst="rect">
            <a:avLst/>
          </a:prstGeom>
        </p:spPr>
      </p:pic>
      <p:sp>
        <p:nvSpPr>
          <p:cNvPr id="13" name="Title 13">
            <a:extLst/>
          </p:cNvPr>
          <p:cNvSpPr>
            <a:spLocks noGrp="1"/>
          </p:cNvSpPr>
          <p:nvPr>
            <p:ph type="title"/>
          </p:nvPr>
        </p:nvSpPr>
        <p:spPr>
          <a:xfrm>
            <a:off x="557314" y="15843"/>
            <a:ext cx="9591238" cy="1147969"/>
          </a:xfrm>
        </p:spPr>
        <p:txBody>
          <a:bodyPr>
            <a:normAutofit/>
          </a:bodyPr>
          <a:lstStyle/>
          <a:p>
            <a:r>
              <a:rPr lang="en-US" sz="3600" dirty="0"/>
              <a:t>What are the ways I can search past video?</a:t>
            </a:r>
            <a:endParaRPr lang="en-US" sz="3600" b="0" dirty="0"/>
          </a:p>
        </p:txBody>
      </p:sp>
      <p:pic>
        <p:nvPicPr>
          <p:cNvPr id="7" name="Picture 6"/>
          <p:cNvPicPr>
            <a:picLocks noChangeAspect="1"/>
          </p:cNvPicPr>
          <p:nvPr/>
        </p:nvPicPr>
        <p:blipFill rotWithShape="1">
          <a:blip r:embed="rId6"/>
          <a:srcRect l="9399" r="9276" b="5052"/>
          <a:stretch/>
        </p:blipFill>
        <p:spPr>
          <a:xfrm>
            <a:off x="2720551" y="3747775"/>
            <a:ext cx="1114561" cy="1385960"/>
          </a:xfrm>
          <a:prstGeom prst="rect">
            <a:avLst/>
          </a:prstGeom>
        </p:spPr>
      </p:pic>
    </p:spTree>
    <p:extLst>
      <p:ext uri="{BB962C8B-B14F-4D97-AF65-F5344CB8AC3E}">
        <p14:creationId xmlns:p14="http://schemas.microsoft.com/office/powerpoint/2010/main" val="2056281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a:blip r:embed="rId2"/>
          <a:stretch>
            <a:fillRect/>
          </a:stretch>
        </p:blipFill>
        <p:spPr>
          <a:xfrm>
            <a:off x="7531012" y="821862"/>
            <a:ext cx="3005381" cy="5666273"/>
          </a:xfrm>
          <a:prstGeom prst="rect">
            <a:avLst/>
          </a:prstGeom>
        </p:spPr>
      </p:pic>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4</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920256" y="1382500"/>
            <a:ext cx="4732107" cy="2631960"/>
          </a:xfrm>
        </p:spPr>
        <p:txBody>
          <a:bodyPr>
            <a:noAutofit/>
          </a:bodyPr>
          <a:lstStyle/>
          <a:p>
            <a:pPr marL="457200" indent="-457200">
              <a:spcBef>
                <a:spcPts val="600"/>
              </a:spcBef>
              <a:buFont typeface="+mj-lt"/>
              <a:buAutoNum type="arabicPeriod"/>
            </a:pPr>
            <a:r>
              <a:rPr lang="en-US" sz="1900" b="0" dirty="0">
                <a:solidFill>
                  <a:schemeClr val="tx1">
                    <a:lumMod val="75000"/>
                    <a:lumOff val="25000"/>
                  </a:schemeClr>
                </a:solidFill>
              </a:rPr>
              <a:t>From the Archives task, select a camera </a:t>
            </a:r>
          </a:p>
          <a:p>
            <a:pPr marL="457200" indent="-457200">
              <a:spcBef>
                <a:spcPts val="600"/>
              </a:spcBef>
              <a:buFont typeface="+mj-lt"/>
              <a:buAutoNum type="arabicPeriod"/>
            </a:pPr>
            <a:r>
              <a:rPr lang="en-US" sz="1900" b="0" dirty="0">
                <a:solidFill>
                  <a:schemeClr val="tx1">
                    <a:lumMod val="75000"/>
                    <a:lumOff val="25000"/>
                  </a:schemeClr>
                </a:solidFill>
              </a:rPr>
              <a:t>Select a time period by either</a:t>
            </a:r>
          </a:p>
          <a:p>
            <a:pPr marL="914400" lvl="1" indent="-457200">
              <a:spcBef>
                <a:spcPts val="600"/>
              </a:spcBef>
              <a:buFont typeface="+mj-lt"/>
              <a:buAutoNum type="alphaLcParenR"/>
            </a:pPr>
            <a:r>
              <a:rPr lang="en-US" sz="1600" b="0" dirty="0"/>
              <a:t>Choosing the tab</a:t>
            </a:r>
            <a:r>
              <a:rPr lang="en-US" sz="1600" b="0" dirty="0">
                <a:solidFill>
                  <a:schemeClr val="tx1">
                    <a:lumMod val="75000"/>
                    <a:lumOff val="25000"/>
                  </a:schemeClr>
                </a:solidFill>
              </a:rPr>
              <a:t> “All Available” and selecting one of the days displayed</a:t>
            </a:r>
          </a:p>
          <a:p>
            <a:pPr lvl="1">
              <a:spcBef>
                <a:spcPts val="600"/>
              </a:spcBef>
            </a:pPr>
            <a:r>
              <a:rPr lang="en-US" sz="1600" b="0" dirty="0"/>
              <a:t>				OR</a:t>
            </a:r>
            <a:endParaRPr lang="en-US" sz="1600" b="0" dirty="0">
              <a:solidFill>
                <a:schemeClr val="tx1">
                  <a:lumMod val="75000"/>
                  <a:lumOff val="25000"/>
                </a:schemeClr>
              </a:solidFill>
            </a:endParaRPr>
          </a:p>
          <a:p>
            <a:pPr marL="914400" lvl="1" indent="-457200">
              <a:spcBef>
                <a:spcPts val="600"/>
              </a:spcBef>
              <a:buFont typeface="+mj-lt"/>
              <a:buAutoNum type="alphaLcParenR" startAt="2"/>
            </a:pPr>
            <a:r>
              <a:rPr lang="en-US" sz="1600" b="0" dirty="0"/>
              <a:t>Choosing the tab “Time range” and manually specifying the time period</a:t>
            </a:r>
            <a:endParaRPr lang="en-US" sz="1600" b="0" dirty="0">
              <a:solidFill>
                <a:schemeClr val="tx1">
                  <a:lumMod val="75000"/>
                  <a:lumOff val="25000"/>
                </a:schemeClr>
              </a:solidFill>
            </a:endParaRPr>
          </a:p>
        </p:txBody>
      </p:sp>
      <p:pic>
        <p:nvPicPr>
          <p:cNvPr id="17" name="Picture 16"/>
          <p:cNvPicPr>
            <a:picLocks noChangeAspect="1"/>
          </p:cNvPicPr>
          <p:nvPr/>
        </p:nvPicPr>
        <p:blipFill>
          <a:blip r:embed="rId4"/>
          <a:stretch>
            <a:fillRect/>
          </a:stretch>
        </p:blipFill>
        <p:spPr>
          <a:xfrm>
            <a:off x="660132" y="4345651"/>
            <a:ext cx="3505504" cy="1676545"/>
          </a:xfrm>
          <a:prstGeom prst="rect">
            <a:avLst/>
          </a:prstGeom>
        </p:spPr>
      </p:pic>
      <p:pic>
        <p:nvPicPr>
          <p:cNvPr id="13" name="Picture 12"/>
          <p:cNvPicPr>
            <a:picLocks noChangeAspect="1"/>
          </p:cNvPicPr>
          <p:nvPr/>
        </p:nvPicPr>
        <p:blipFill rotWithShape="1">
          <a:blip r:embed="rId5"/>
          <a:srcRect b="33691"/>
          <a:stretch/>
        </p:blipFill>
        <p:spPr>
          <a:xfrm>
            <a:off x="4319289" y="4345651"/>
            <a:ext cx="2788890" cy="1756266"/>
          </a:xfrm>
          <a:prstGeom prst="rect">
            <a:avLst/>
          </a:prstGeom>
        </p:spPr>
      </p:pic>
      <p:cxnSp>
        <p:nvCxnSpPr>
          <p:cNvPr id="32" name="Straight Arrow Connector 31"/>
          <p:cNvCxnSpPr/>
          <p:nvPr/>
        </p:nvCxnSpPr>
        <p:spPr>
          <a:xfrm flipH="1">
            <a:off x="2757474" y="4014460"/>
            <a:ext cx="824874" cy="29427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15241" y="4014460"/>
            <a:ext cx="1130497" cy="29427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97825" y="244149"/>
            <a:ext cx="7242928" cy="1200329"/>
          </a:xfrm>
          <a:prstGeom prst="rect">
            <a:avLst/>
          </a:prstGeom>
        </p:spPr>
        <p:txBody>
          <a:bodyPr wrap="square">
            <a:spAutoFit/>
          </a:bodyPr>
          <a:lstStyle/>
          <a:p>
            <a:r>
              <a:rPr lang="en-US" sz="3600" b="1" dirty="0">
                <a:solidFill>
                  <a:srgbClr val="C42F1A"/>
                </a:solidFill>
                <a:ea typeface="+mj-ea"/>
                <a:cs typeface="+mj-cs"/>
              </a:rPr>
              <a:t>How do I search past video by date/time and camera(s)?</a:t>
            </a:r>
            <a:endParaRPr lang="en-US" dirty="0"/>
          </a:p>
        </p:txBody>
      </p:sp>
      <p:sp>
        <p:nvSpPr>
          <p:cNvPr id="4" name="Right Arrow 3"/>
          <p:cNvSpPr/>
          <p:nvPr/>
        </p:nvSpPr>
        <p:spPr>
          <a:xfrm>
            <a:off x="5344732" y="1700011"/>
            <a:ext cx="1931831" cy="399245"/>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p:cNvSpPr/>
          <p:nvPr/>
        </p:nvSpPr>
        <p:spPr>
          <a:xfrm rot="1720873">
            <a:off x="5593658" y="3213042"/>
            <a:ext cx="1931831" cy="399245"/>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738648" y="4338243"/>
            <a:ext cx="980189" cy="592428"/>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064096" y="4269993"/>
            <a:ext cx="980189" cy="592428"/>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7647542" y="3973779"/>
            <a:ext cx="980189" cy="592428"/>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8309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193960" y="1897516"/>
            <a:ext cx="7536699" cy="4166442"/>
          </a:xfrm>
          <a:prstGeom prst="rect">
            <a:avLst/>
          </a:prstGeom>
        </p:spPr>
      </p:pic>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5</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282753" y="1897516"/>
            <a:ext cx="2879012" cy="4166442"/>
          </a:xfrm>
        </p:spPr>
        <p:txBody>
          <a:bodyPr>
            <a:noAutofit/>
          </a:bodyPr>
          <a:lstStyle/>
          <a:p>
            <a:pPr marL="457200" indent="-457200">
              <a:buFont typeface="+mj-lt"/>
              <a:buAutoNum type="arabicPeriod" startAt="3"/>
            </a:pPr>
            <a:r>
              <a:rPr lang="en-US" sz="1900" b="0" dirty="0">
                <a:solidFill>
                  <a:schemeClr val="tx1">
                    <a:lumMod val="75000"/>
                    <a:lumOff val="25000"/>
                  </a:schemeClr>
                </a:solidFill>
              </a:rPr>
              <a:t>Click the “Generate report” green button at the bottom.</a:t>
            </a:r>
          </a:p>
          <a:p>
            <a:pPr marL="457200" indent="-457200">
              <a:buFont typeface="+mj-lt"/>
              <a:buAutoNum type="arabicPeriod" startAt="3"/>
            </a:pPr>
            <a:r>
              <a:rPr lang="en-US" sz="1900" b="0" dirty="0">
                <a:solidFill>
                  <a:schemeClr val="tx1">
                    <a:lumMod val="75000"/>
                    <a:lumOff val="25000"/>
                  </a:schemeClr>
                </a:solidFill>
              </a:rPr>
              <a:t>The report results will display all available video in one-hour increments.</a:t>
            </a:r>
          </a:p>
          <a:p>
            <a:pPr marL="457200" indent="-457200">
              <a:buFont typeface="+mj-lt"/>
              <a:buAutoNum type="arabicPeriod" startAt="3"/>
            </a:pPr>
            <a:r>
              <a:rPr lang="en-US" sz="1900" b="0" dirty="0">
                <a:solidFill>
                  <a:schemeClr val="tx1">
                    <a:lumMod val="75000"/>
                    <a:lumOff val="25000"/>
                  </a:schemeClr>
                </a:solidFill>
              </a:rPr>
              <a:t>For easier viewing of report results, drag the “….” down to shrink the canvas.</a:t>
            </a:r>
          </a:p>
        </p:txBody>
      </p:sp>
      <p:cxnSp>
        <p:nvCxnSpPr>
          <p:cNvPr id="7" name="Straight Arrow Connector 6"/>
          <p:cNvCxnSpPr>
            <a:cxnSpLocks/>
          </p:cNvCxnSpPr>
          <p:nvPr/>
        </p:nvCxnSpPr>
        <p:spPr>
          <a:xfrm flipV="1">
            <a:off x="2874182" y="2833352"/>
            <a:ext cx="2264488" cy="74378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flipV="1">
            <a:off x="3161765" y="3577136"/>
            <a:ext cx="4282224" cy="167744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079149" y="5599736"/>
            <a:ext cx="2188309" cy="27303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97824" y="244149"/>
            <a:ext cx="9540879" cy="1200329"/>
          </a:xfrm>
          <a:prstGeom prst="rect">
            <a:avLst/>
          </a:prstGeom>
        </p:spPr>
        <p:txBody>
          <a:bodyPr wrap="square">
            <a:spAutoFit/>
          </a:bodyPr>
          <a:lstStyle/>
          <a:p>
            <a:r>
              <a:rPr lang="en-US" sz="3600" b="1" dirty="0">
                <a:solidFill>
                  <a:srgbClr val="C42F1A"/>
                </a:solidFill>
                <a:ea typeface="+mj-ea"/>
                <a:cs typeface="+mj-cs"/>
              </a:rPr>
              <a:t>How do I search past video by date/time and camera(s)?</a:t>
            </a:r>
            <a:endParaRPr lang="en-US" dirty="0"/>
          </a:p>
        </p:txBody>
      </p:sp>
      <p:sp>
        <p:nvSpPr>
          <p:cNvPr id="14" name="Rectangle 13"/>
          <p:cNvSpPr/>
          <p:nvPr/>
        </p:nvSpPr>
        <p:spPr>
          <a:xfrm>
            <a:off x="7768736" y="3440620"/>
            <a:ext cx="339100" cy="28137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5952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193960" y="1897516"/>
            <a:ext cx="7536699" cy="4166442"/>
          </a:xfrm>
          <a:prstGeom prst="rect">
            <a:avLst/>
          </a:prstGeom>
        </p:spPr>
      </p:pic>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6</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282753" y="1897516"/>
            <a:ext cx="2879012" cy="1859468"/>
          </a:xfrm>
        </p:spPr>
        <p:txBody>
          <a:bodyPr>
            <a:noAutofit/>
          </a:bodyPr>
          <a:lstStyle/>
          <a:p>
            <a:pPr marL="457200" indent="-457200">
              <a:buFont typeface="+mj-lt"/>
              <a:buAutoNum type="arabicPeriod" startAt="6"/>
            </a:pPr>
            <a:r>
              <a:rPr lang="en-US" sz="1900" b="0" dirty="0">
                <a:solidFill>
                  <a:schemeClr val="tx1">
                    <a:lumMod val="75000"/>
                    <a:lumOff val="25000"/>
                  </a:schemeClr>
                </a:solidFill>
              </a:rPr>
              <a:t>To view any of the report results simply drag it into one of the canvas tiles.</a:t>
            </a:r>
          </a:p>
        </p:txBody>
      </p:sp>
      <p:sp>
        <p:nvSpPr>
          <p:cNvPr id="12" name="Rectangle 11"/>
          <p:cNvSpPr/>
          <p:nvPr/>
        </p:nvSpPr>
        <p:spPr>
          <a:xfrm>
            <a:off x="697824" y="244149"/>
            <a:ext cx="9540879" cy="1200329"/>
          </a:xfrm>
          <a:prstGeom prst="rect">
            <a:avLst/>
          </a:prstGeom>
        </p:spPr>
        <p:txBody>
          <a:bodyPr wrap="square">
            <a:spAutoFit/>
          </a:bodyPr>
          <a:lstStyle/>
          <a:p>
            <a:r>
              <a:rPr lang="en-US" sz="3600" b="1" dirty="0">
                <a:solidFill>
                  <a:srgbClr val="C42F1A"/>
                </a:solidFill>
                <a:ea typeface="+mj-ea"/>
                <a:cs typeface="+mj-cs"/>
              </a:rPr>
              <a:t>How do I search past video by date/time and camera(s)?</a:t>
            </a:r>
            <a:endParaRPr lang="en-US" dirty="0"/>
          </a:p>
        </p:txBody>
      </p:sp>
      <p:sp>
        <p:nvSpPr>
          <p:cNvPr id="14" name="Arc 13"/>
          <p:cNvSpPr/>
          <p:nvPr/>
        </p:nvSpPr>
        <p:spPr>
          <a:xfrm rot="1889128">
            <a:off x="4993420" y="2727205"/>
            <a:ext cx="1580009" cy="1441373"/>
          </a:xfrm>
          <a:prstGeom prst="arc">
            <a:avLst>
              <a:gd name="adj1" fmla="val 16200000"/>
              <a:gd name="adj2" fmla="val 466831"/>
            </a:avLst>
          </a:prstGeom>
          <a:ln w="254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07657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7</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636920" y="1957588"/>
            <a:ext cx="3574472" cy="2395471"/>
          </a:xfrm>
        </p:spPr>
        <p:txBody>
          <a:bodyPr>
            <a:noAutofit/>
          </a:bodyPr>
          <a:lstStyle/>
          <a:p>
            <a:pPr marL="457200" indent="-457200">
              <a:buFont typeface="+mj-lt"/>
              <a:buAutoNum type="arabicPeriod" startAt="7"/>
            </a:pPr>
            <a:r>
              <a:rPr lang="en-US" sz="1900" b="0" dirty="0">
                <a:solidFill>
                  <a:schemeClr val="tx1">
                    <a:lumMod val="75000"/>
                    <a:lumOff val="25000"/>
                  </a:schemeClr>
                </a:solidFill>
              </a:rPr>
              <a:t>If you’d like to export any of the video sequences, simply select the desired line item(s) from the report results and click on the “Export video” icon in the lower left corner of the report results.</a:t>
            </a:r>
          </a:p>
        </p:txBody>
      </p:sp>
      <p:pic>
        <p:nvPicPr>
          <p:cNvPr id="3" name="Picture 2"/>
          <p:cNvPicPr>
            <a:picLocks noChangeAspect="1"/>
          </p:cNvPicPr>
          <p:nvPr/>
        </p:nvPicPr>
        <p:blipFill rotWithShape="1">
          <a:blip r:embed="rId3"/>
          <a:srcRect r="9164"/>
          <a:stretch/>
        </p:blipFill>
        <p:spPr>
          <a:xfrm>
            <a:off x="4361531" y="2363765"/>
            <a:ext cx="6894604" cy="1268078"/>
          </a:xfrm>
          <a:prstGeom prst="rect">
            <a:avLst/>
          </a:prstGeom>
        </p:spPr>
      </p:pic>
      <p:pic>
        <p:nvPicPr>
          <p:cNvPr id="5" name="Picture 4"/>
          <p:cNvPicPr>
            <a:picLocks noChangeAspect="1"/>
          </p:cNvPicPr>
          <p:nvPr/>
        </p:nvPicPr>
        <p:blipFill>
          <a:blip r:embed="rId4"/>
          <a:stretch>
            <a:fillRect/>
          </a:stretch>
        </p:blipFill>
        <p:spPr>
          <a:xfrm>
            <a:off x="4401615" y="3187005"/>
            <a:ext cx="1608496" cy="500658"/>
          </a:xfrm>
          <a:prstGeom prst="rect">
            <a:avLst/>
          </a:prstGeom>
        </p:spPr>
      </p:pic>
      <p:sp>
        <p:nvSpPr>
          <p:cNvPr id="12" name="Rectangle 11"/>
          <p:cNvSpPr/>
          <p:nvPr/>
        </p:nvSpPr>
        <p:spPr>
          <a:xfrm>
            <a:off x="697824" y="244149"/>
            <a:ext cx="9540879" cy="1200329"/>
          </a:xfrm>
          <a:prstGeom prst="rect">
            <a:avLst/>
          </a:prstGeom>
        </p:spPr>
        <p:txBody>
          <a:bodyPr wrap="square">
            <a:spAutoFit/>
          </a:bodyPr>
          <a:lstStyle/>
          <a:p>
            <a:r>
              <a:rPr lang="en-US" sz="3600" b="1" dirty="0">
                <a:solidFill>
                  <a:srgbClr val="C42F1A"/>
                </a:solidFill>
                <a:ea typeface="+mj-ea"/>
                <a:cs typeface="+mj-cs"/>
              </a:rPr>
              <a:t>How do I search past video by date/time and camera(s)?</a:t>
            </a:r>
            <a:endParaRPr lang="en-US" dirty="0"/>
          </a:p>
        </p:txBody>
      </p:sp>
      <p:sp>
        <p:nvSpPr>
          <p:cNvPr id="9" name="Oval 8"/>
          <p:cNvSpPr/>
          <p:nvPr/>
        </p:nvSpPr>
        <p:spPr>
          <a:xfrm>
            <a:off x="4436558" y="3102482"/>
            <a:ext cx="1522037" cy="709663"/>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0700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4" y="15843"/>
            <a:ext cx="10003362" cy="1147969"/>
          </a:xfrm>
        </p:spPr>
        <p:txBody>
          <a:bodyPr>
            <a:normAutofit/>
          </a:bodyPr>
          <a:lstStyle/>
          <a:p>
            <a:r>
              <a:rPr lang="en-US" sz="3600" dirty="0"/>
              <a:t>How do I search past video for motion?</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8</a:t>
            </a:r>
          </a:p>
        </p:txBody>
      </p:sp>
      <p:pic>
        <p:nvPicPr>
          <p:cNvPr id="4" name="Picture 3"/>
          <p:cNvPicPr>
            <a:picLocks noChangeAspect="1"/>
          </p:cNvPicPr>
          <p:nvPr/>
        </p:nvPicPr>
        <p:blipFill rotWithShape="1">
          <a:blip r:embed="rId3"/>
          <a:srcRect b="22038"/>
          <a:stretch/>
        </p:blipFill>
        <p:spPr>
          <a:xfrm>
            <a:off x="5664895" y="1163812"/>
            <a:ext cx="3103133" cy="2790002"/>
          </a:xfrm>
          <a:prstGeom prst="rect">
            <a:avLst/>
          </a:prstGeom>
        </p:spPr>
      </p:pic>
      <p:sp>
        <p:nvSpPr>
          <p:cNvPr id="13" name="Text Placeholder 14">
            <a:extLst/>
          </p:cNvPr>
          <p:cNvSpPr>
            <a:spLocks noGrp="1"/>
          </p:cNvSpPr>
          <p:nvPr>
            <p:ph type="body" idx="1"/>
          </p:nvPr>
        </p:nvSpPr>
        <p:spPr>
          <a:xfrm>
            <a:off x="699975" y="1262131"/>
            <a:ext cx="4732107" cy="4494726"/>
          </a:xfrm>
        </p:spPr>
        <p:txBody>
          <a:bodyPr>
            <a:noAutofit/>
          </a:bodyPr>
          <a:lstStyle/>
          <a:p>
            <a:pPr marL="457200" indent="-457200">
              <a:spcBef>
                <a:spcPts val="600"/>
              </a:spcBef>
              <a:buFont typeface="+mj-lt"/>
              <a:buAutoNum type="arabicPeriod"/>
            </a:pPr>
            <a:r>
              <a:rPr lang="en-US" sz="1900" b="0" dirty="0">
                <a:solidFill>
                  <a:schemeClr val="tx1">
                    <a:lumMod val="75000"/>
                    <a:lumOff val="25000"/>
                  </a:schemeClr>
                </a:solidFill>
              </a:rPr>
              <a:t>From the Motion Search task, select camera(s) by opening the camera drop down menu at the top of the screen.</a:t>
            </a:r>
          </a:p>
          <a:p>
            <a:pPr marL="457200" indent="-457200">
              <a:spcBef>
                <a:spcPts val="600"/>
              </a:spcBef>
              <a:buFont typeface="+mj-lt"/>
              <a:buAutoNum type="arabicPeriod"/>
            </a:pPr>
            <a:endParaRPr lang="en-US" sz="1900" b="0" dirty="0">
              <a:solidFill>
                <a:schemeClr val="tx1">
                  <a:lumMod val="75000"/>
                  <a:lumOff val="25000"/>
                </a:schemeClr>
              </a:solidFill>
            </a:endParaRPr>
          </a:p>
          <a:p>
            <a:pPr marL="457200" indent="-457200">
              <a:spcBef>
                <a:spcPts val="600"/>
              </a:spcBef>
              <a:buFont typeface="+mj-lt"/>
              <a:buAutoNum type="arabicPeriod"/>
            </a:pPr>
            <a:endParaRPr lang="en-US" sz="1900" b="0" dirty="0">
              <a:solidFill>
                <a:schemeClr val="tx1">
                  <a:lumMod val="75000"/>
                  <a:lumOff val="25000"/>
                </a:schemeClr>
              </a:solidFill>
            </a:endParaRPr>
          </a:p>
          <a:p>
            <a:pPr marL="457200" indent="-457200">
              <a:spcBef>
                <a:spcPts val="600"/>
              </a:spcBef>
              <a:buFont typeface="+mj-lt"/>
              <a:buAutoNum type="arabicPeriod"/>
            </a:pPr>
            <a:endParaRPr lang="en-US" sz="1900" b="0" dirty="0">
              <a:solidFill>
                <a:schemeClr val="tx1">
                  <a:lumMod val="75000"/>
                  <a:lumOff val="25000"/>
                </a:schemeClr>
              </a:solidFill>
            </a:endParaRPr>
          </a:p>
          <a:p>
            <a:pPr marL="457200" indent="-457200">
              <a:spcBef>
                <a:spcPts val="600"/>
              </a:spcBef>
              <a:buFont typeface="+mj-lt"/>
              <a:buAutoNum type="arabicPeriod"/>
            </a:pPr>
            <a:endParaRPr lang="en-US" sz="1900" b="0" dirty="0">
              <a:solidFill>
                <a:schemeClr val="tx1">
                  <a:lumMod val="75000"/>
                  <a:lumOff val="25000"/>
                </a:schemeClr>
              </a:solidFill>
            </a:endParaRPr>
          </a:p>
          <a:p>
            <a:pPr marL="457200" indent="-457200">
              <a:spcBef>
                <a:spcPts val="600"/>
              </a:spcBef>
              <a:buFont typeface="+mj-lt"/>
              <a:buAutoNum type="arabicPeriod"/>
            </a:pPr>
            <a:endParaRPr lang="en-US" sz="1900" b="0" dirty="0">
              <a:solidFill>
                <a:schemeClr val="tx1">
                  <a:lumMod val="75000"/>
                  <a:lumOff val="25000"/>
                </a:schemeClr>
              </a:solidFill>
            </a:endParaRPr>
          </a:p>
          <a:p>
            <a:pPr marL="457200" indent="-457200">
              <a:spcBef>
                <a:spcPts val="600"/>
              </a:spcBef>
              <a:buFont typeface="+mj-lt"/>
              <a:buAutoNum type="arabicPeriod"/>
            </a:pPr>
            <a:r>
              <a:rPr lang="en-US" sz="1900" b="0" dirty="0">
                <a:solidFill>
                  <a:schemeClr val="tx1">
                    <a:lumMod val="75000"/>
                    <a:lumOff val="25000"/>
                  </a:schemeClr>
                </a:solidFill>
              </a:rPr>
              <a:t>If the camera you selected does not support motion search functionality you will receive the following message.</a:t>
            </a:r>
          </a:p>
        </p:txBody>
      </p:sp>
      <p:pic>
        <p:nvPicPr>
          <p:cNvPr id="7" name="Picture 6"/>
          <p:cNvPicPr>
            <a:picLocks noChangeAspect="1"/>
          </p:cNvPicPr>
          <p:nvPr/>
        </p:nvPicPr>
        <p:blipFill>
          <a:blip r:embed="rId4"/>
          <a:stretch>
            <a:fillRect/>
          </a:stretch>
        </p:blipFill>
        <p:spPr>
          <a:xfrm>
            <a:off x="5432082" y="4545041"/>
            <a:ext cx="3800014" cy="1211816"/>
          </a:xfrm>
          <a:prstGeom prst="rect">
            <a:avLst/>
          </a:prstGeom>
        </p:spPr>
      </p:pic>
    </p:spTree>
    <p:extLst>
      <p:ext uri="{BB962C8B-B14F-4D97-AF65-F5344CB8AC3E}">
        <p14:creationId xmlns:p14="http://schemas.microsoft.com/office/powerpoint/2010/main" val="421212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4" y="15843"/>
            <a:ext cx="10003362" cy="1147969"/>
          </a:xfrm>
        </p:spPr>
        <p:txBody>
          <a:bodyPr>
            <a:normAutofit/>
          </a:bodyPr>
          <a:lstStyle/>
          <a:p>
            <a:r>
              <a:rPr lang="en-US" sz="3600" dirty="0"/>
              <a:t>How do I search past video for motion?</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9</a:t>
            </a:r>
          </a:p>
        </p:txBody>
      </p:sp>
      <p:sp>
        <p:nvSpPr>
          <p:cNvPr id="13" name="Text Placeholder 14">
            <a:extLst/>
          </p:cNvPr>
          <p:cNvSpPr>
            <a:spLocks noGrp="1"/>
          </p:cNvSpPr>
          <p:nvPr>
            <p:ph type="body" idx="1"/>
          </p:nvPr>
        </p:nvSpPr>
        <p:spPr>
          <a:xfrm>
            <a:off x="654148" y="1265049"/>
            <a:ext cx="8283789" cy="1081818"/>
          </a:xfrm>
        </p:spPr>
        <p:txBody>
          <a:bodyPr>
            <a:noAutofit/>
          </a:bodyPr>
          <a:lstStyle/>
          <a:p>
            <a:pPr marL="457200" indent="-457200">
              <a:spcBef>
                <a:spcPts val="600"/>
              </a:spcBef>
              <a:buFont typeface="+mj-lt"/>
              <a:buAutoNum type="arabicPeriod" startAt="3"/>
            </a:pPr>
            <a:r>
              <a:rPr lang="en-US" sz="1900" b="0" dirty="0">
                <a:solidFill>
                  <a:schemeClr val="tx1">
                    <a:lumMod val="75000"/>
                    <a:lumOff val="25000"/>
                  </a:schemeClr>
                </a:solidFill>
              </a:rPr>
              <a:t>Select a time range for your search by either specifying how many days or which dates/times you would like to search.</a:t>
            </a:r>
          </a:p>
          <a:p>
            <a:pPr marL="457200" indent="-457200">
              <a:spcBef>
                <a:spcPts val="600"/>
              </a:spcBef>
              <a:buFont typeface="+mj-lt"/>
              <a:buAutoNum type="arabicPeriod" startAt="3"/>
            </a:pPr>
            <a:endParaRPr lang="en-US" sz="1900" b="0" dirty="0">
              <a:solidFill>
                <a:schemeClr val="tx1">
                  <a:lumMod val="75000"/>
                  <a:lumOff val="25000"/>
                </a:schemeClr>
              </a:solidFill>
            </a:endParaRPr>
          </a:p>
        </p:txBody>
      </p:sp>
      <p:pic>
        <p:nvPicPr>
          <p:cNvPr id="5" name="Picture 4"/>
          <p:cNvPicPr>
            <a:picLocks noChangeAspect="1"/>
          </p:cNvPicPr>
          <p:nvPr/>
        </p:nvPicPr>
        <p:blipFill>
          <a:blip r:embed="rId3"/>
          <a:stretch>
            <a:fillRect/>
          </a:stretch>
        </p:blipFill>
        <p:spPr>
          <a:xfrm>
            <a:off x="5834804" y="2346866"/>
            <a:ext cx="3103133" cy="2164268"/>
          </a:xfrm>
          <a:prstGeom prst="rect">
            <a:avLst/>
          </a:prstGeom>
        </p:spPr>
      </p:pic>
      <p:pic>
        <p:nvPicPr>
          <p:cNvPr id="6" name="Picture 5"/>
          <p:cNvPicPr>
            <a:picLocks noChangeAspect="1"/>
          </p:cNvPicPr>
          <p:nvPr/>
        </p:nvPicPr>
        <p:blipFill rotWithShape="1">
          <a:blip r:embed="rId4"/>
          <a:srcRect b="76292"/>
          <a:stretch/>
        </p:blipFill>
        <p:spPr>
          <a:xfrm>
            <a:off x="1100536" y="2346866"/>
            <a:ext cx="3239114" cy="2164268"/>
          </a:xfrm>
          <a:prstGeom prst="rect">
            <a:avLst/>
          </a:prstGeom>
        </p:spPr>
      </p:pic>
      <p:sp>
        <p:nvSpPr>
          <p:cNvPr id="18" name="Text Placeholder 14">
            <a:extLst/>
          </p:cNvPr>
          <p:cNvSpPr>
            <a:spLocks noGrp="1"/>
          </p:cNvSpPr>
          <p:nvPr>
            <p:ph type="body" idx="1"/>
          </p:nvPr>
        </p:nvSpPr>
        <p:spPr>
          <a:xfrm>
            <a:off x="4786038" y="2967352"/>
            <a:ext cx="586596" cy="461648"/>
          </a:xfrm>
        </p:spPr>
        <p:txBody>
          <a:bodyPr>
            <a:noAutofit/>
          </a:bodyPr>
          <a:lstStyle/>
          <a:p>
            <a:pPr>
              <a:spcBef>
                <a:spcPts val="600"/>
              </a:spcBef>
            </a:pPr>
            <a:r>
              <a:rPr lang="en-US" sz="1900" b="0" dirty="0">
                <a:solidFill>
                  <a:schemeClr val="tx1">
                    <a:lumMod val="75000"/>
                    <a:lumOff val="25000"/>
                  </a:schemeClr>
                </a:solidFill>
              </a:rPr>
              <a:t>OR</a:t>
            </a:r>
          </a:p>
        </p:txBody>
      </p:sp>
    </p:spTree>
    <p:extLst>
      <p:ext uri="{BB962C8B-B14F-4D97-AF65-F5344CB8AC3E}">
        <p14:creationId xmlns:p14="http://schemas.microsoft.com/office/powerpoint/2010/main" val="2615754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4" y="15843"/>
            <a:ext cx="10003362" cy="1147969"/>
          </a:xfrm>
        </p:spPr>
        <p:txBody>
          <a:bodyPr>
            <a:normAutofit/>
          </a:bodyPr>
          <a:lstStyle/>
          <a:p>
            <a:r>
              <a:rPr lang="en-US" sz="3600" dirty="0"/>
              <a:t>How do I search past video for motion?</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10</a:t>
            </a:r>
          </a:p>
        </p:txBody>
      </p:sp>
      <p:sp>
        <p:nvSpPr>
          <p:cNvPr id="13" name="Text Placeholder 14">
            <a:extLst/>
          </p:cNvPr>
          <p:cNvSpPr>
            <a:spLocks noGrp="1"/>
          </p:cNvSpPr>
          <p:nvPr>
            <p:ph type="body" idx="1"/>
          </p:nvPr>
        </p:nvSpPr>
        <p:spPr>
          <a:xfrm>
            <a:off x="654148" y="1265049"/>
            <a:ext cx="8283789" cy="1081818"/>
          </a:xfrm>
        </p:spPr>
        <p:txBody>
          <a:bodyPr>
            <a:noAutofit/>
          </a:bodyPr>
          <a:lstStyle/>
          <a:p>
            <a:pPr marL="457200" indent="-457200">
              <a:spcBef>
                <a:spcPts val="600"/>
              </a:spcBef>
              <a:buFont typeface="+mj-lt"/>
              <a:buAutoNum type="arabicPeriod" startAt="4"/>
            </a:pPr>
            <a:r>
              <a:rPr lang="en-US" sz="1900" b="0" dirty="0">
                <a:solidFill>
                  <a:schemeClr val="tx1">
                    <a:lumMod val="75000"/>
                    <a:lumOff val="25000"/>
                  </a:schemeClr>
                </a:solidFill>
              </a:rPr>
              <a:t>Use the icons below the preview image to define the motion detection zone</a:t>
            </a:r>
          </a:p>
          <a:p>
            <a:pPr marL="457200" indent="-457200">
              <a:spcBef>
                <a:spcPts val="600"/>
              </a:spcBef>
              <a:buFont typeface="+mj-lt"/>
              <a:buAutoNum type="arabicPeriod" startAt="4"/>
            </a:pPr>
            <a:endParaRPr lang="en-US" sz="1900" b="0" dirty="0">
              <a:solidFill>
                <a:schemeClr val="tx1">
                  <a:lumMod val="75000"/>
                  <a:lumOff val="25000"/>
                </a:schemeClr>
              </a:solidFill>
            </a:endParaRPr>
          </a:p>
        </p:txBody>
      </p:sp>
      <p:pic>
        <p:nvPicPr>
          <p:cNvPr id="3" name="Picture 2"/>
          <p:cNvPicPr>
            <a:picLocks noChangeAspect="1"/>
          </p:cNvPicPr>
          <p:nvPr/>
        </p:nvPicPr>
        <p:blipFill rotWithShape="1">
          <a:blip r:embed="rId3"/>
          <a:srcRect t="33843" b="17213"/>
          <a:stretch/>
        </p:blipFill>
        <p:spPr>
          <a:xfrm>
            <a:off x="5619907" y="1757122"/>
            <a:ext cx="2920237" cy="4028172"/>
          </a:xfrm>
          <a:prstGeom prst="rect">
            <a:avLst/>
          </a:prstGeom>
        </p:spPr>
      </p:pic>
      <p:pic>
        <p:nvPicPr>
          <p:cNvPr id="4" name="Picture 3"/>
          <p:cNvPicPr>
            <a:picLocks noChangeAspect="1"/>
          </p:cNvPicPr>
          <p:nvPr/>
        </p:nvPicPr>
        <p:blipFill rotWithShape="1">
          <a:blip r:embed="rId4"/>
          <a:srcRect l="3710" t="28112" r="12210" b="12259"/>
          <a:stretch/>
        </p:blipFill>
        <p:spPr>
          <a:xfrm>
            <a:off x="5619907" y="5201105"/>
            <a:ext cx="2913410" cy="579549"/>
          </a:xfrm>
          <a:prstGeom prst="rect">
            <a:avLst/>
          </a:prstGeom>
        </p:spPr>
      </p:pic>
      <p:pic>
        <p:nvPicPr>
          <p:cNvPr id="8" name="Picture 7"/>
          <p:cNvPicPr>
            <a:picLocks noChangeAspect="1"/>
          </p:cNvPicPr>
          <p:nvPr/>
        </p:nvPicPr>
        <p:blipFill rotWithShape="1">
          <a:blip r:embed="rId5"/>
          <a:srcRect l="18120" t="2414" r="68267" b="-6144"/>
          <a:stretch/>
        </p:blipFill>
        <p:spPr>
          <a:xfrm>
            <a:off x="1030210" y="3173160"/>
            <a:ext cx="396710" cy="600775"/>
          </a:xfrm>
          <a:prstGeom prst="rect">
            <a:avLst/>
          </a:prstGeom>
        </p:spPr>
      </p:pic>
      <p:pic>
        <p:nvPicPr>
          <p:cNvPr id="9" name="Picture 8"/>
          <p:cNvPicPr>
            <a:picLocks noChangeAspect="1"/>
          </p:cNvPicPr>
          <p:nvPr/>
        </p:nvPicPr>
        <p:blipFill rotWithShape="1">
          <a:blip r:embed="rId5"/>
          <a:srcRect l="31290" t="-6873" r="55096" b="389"/>
          <a:stretch/>
        </p:blipFill>
        <p:spPr>
          <a:xfrm>
            <a:off x="1014795" y="4114294"/>
            <a:ext cx="396710" cy="616728"/>
          </a:xfrm>
          <a:prstGeom prst="rect">
            <a:avLst/>
          </a:prstGeom>
        </p:spPr>
      </p:pic>
      <p:pic>
        <p:nvPicPr>
          <p:cNvPr id="10" name="Picture 9"/>
          <p:cNvPicPr>
            <a:picLocks noChangeAspect="1"/>
          </p:cNvPicPr>
          <p:nvPr/>
        </p:nvPicPr>
        <p:blipFill rotWithShape="1">
          <a:blip r:embed="rId5"/>
          <a:srcRect l="53254" t="-66" r="31720"/>
          <a:stretch/>
        </p:blipFill>
        <p:spPr>
          <a:xfrm>
            <a:off x="973624" y="2244041"/>
            <a:ext cx="437881" cy="579550"/>
          </a:xfrm>
          <a:prstGeom prst="rect">
            <a:avLst/>
          </a:prstGeom>
        </p:spPr>
      </p:pic>
      <p:pic>
        <p:nvPicPr>
          <p:cNvPr id="11" name="Picture 10"/>
          <p:cNvPicPr>
            <a:picLocks noChangeAspect="1"/>
          </p:cNvPicPr>
          <p:nvPr/>
        </p:nvPicPr>
        <p:blipFill rotWithShape="1">
          <a:blip r:embed="rId5"/>
          <a:srcRect l="68395" t="-1396" r="16579" b="-4569"/>
          <a:stretch/>
        </p:blipFill>
        <p:spPr>
          <a:xfrm>
            <a:off x="1030210" y="5084270"/>
            <a:ext cx="437882" cy="613706"/>
          </a:xfrm>
          <a:prstGeom prst="rect">
            <a:avLst/>
          </a:prstGeom>
        </p:spPr>
      </p:pic>
      <p:sp>
        <p:nvSpPr>
          <p:cNvPr id="19" name="Text Placeholder 14">
            <a:extLst/>
          </p:cNvPr>
          <p:cNvSpPr>
            <a:spLocks noGrp="1"/>
          </p:cNvSpPr>
          <p:nvPr>
            <p:ph type="body" idx="1"/>
          </p:nvPr>
        </p:nvSpPr>
        <p:spPr>
          <a:xfrm>
            <a:off x="1579087" y="2200148"/>
            <a:ext cx="3643027" cy="667131"/>
          </a:xfrm>
        </p:spPr>
        <p:txBody>
          <a:bodyPr>
            <a:noAutofit/>
          </a:bodyPr>
          <a:lstStyle/>
          <a:p>
            <a:pPr>
              <a:spcBef>
                <a:spcPts val="600"/>
              </a:spcBef>
            </a:pPr>
            <a:r>
              <a:rPr lang="en-US" sz="1700" b="0" dirty="0">
                <a:solidFill>
                  <a:schemeClr val="tx1">
                    <a:lumMod val="75000"/>
                    <a:lumOff val="25000"/>
                  </a:schemeClr>
                </a:solidFill>
              </a:rPr>
              <a:t>Fill tool: Defines the motion detection zone as the entire image</a:t>
            </a:r>
          </a:p>
        </p:txBody>
      </p:sp>
      <p:sp>
        <p:nvSpPr>
          <p:cNvPr id="21" name="Text Placeholder 14">
            <a:extLst/>
          </p:cNvPr>
          <p:cNvSpPr>
            <a:spLocks noGrp="1"/>
          </p:cNvSpPr>
          <p:nvPr>
            <p:ph type="body" idx="1"/>
          </p:nvPr>
        </p:nvSpPr>
        <p:spPr>
          <a:xfrm>
            <a:off x="1579086" y="3178577"/>
            <a:ext cx="3643027" cy="667131"/>
          </a:xfrm>
        </p:spPr>
        <p:txBody>
          <a:bodyPr>
            <a:noAutofit/>
          </a:bodyPr>
          <a:lstStyle/>
          <a:p>
            <a:pPr>
              <a:spcBef>
                <a:spcPts val="600"/>
              </a:spcBef>
            </a:pPr>
            <a:r>
              <a:rPr lang="en-US" sz="1700" b="0" dirty="0">
                <a:solidFill>
                  <a:schemeClr val="tx1">
                    <a:lumMod val="75000"/>
                    <a:lumOff val="25000"/>
                  </a:schemeClr>
                </a:solidFill>
              </a:rPr>
              <a:t>Rectangle tool: Allows you to draw a rectangle to determine motion detection zone.</a:t>
            </a:r>
          </a:p>
        </p:txBody>
      </p:sp>
      <p:sp>
        <p:nvSpPr>
          <p:cNvPr id="22" name="Text Placeholder 14">
            <a:extLst/>
          </p:cNvPr>
          <p:cNvSpPr>
            <a:spLocks noGrp="1"/>
          </p:cNvSpPr>
          <p:nvPr>
            <p:ph type="body" idx="1"/>
          </p:nvPr>
        </p:nvSpPr>
        <p:spPr>
          <a:xfrm>
            <a:off x="1579085" y="4211690"/>
            <a:ext cx="3643027" cy="667131"/>
          </a:xfrm>
        </p:spPr>
        <p:txBody>
          <a:bodyPr>
            <a:noAutofit/>
          </a:bodyPr>
          <a:lstStyle/>
          <a:p>
            <a:pPr>
              <a:spcBef>
                <a:spcPts val="600"/>
              </a:spcBef>
            </a:pPr>
            <a:r>
              <a:rPr lang="en-US" sz="1700" b="0" dirty="0">
                <a:solidFill>
                  <a:schemeClr val="tx1">
                    <a:lumMod val="75000"/>
                    <a:lumOff val="25000"/>
                  </a:schemeClr>
                </a:solidFill>
              </a:rPr>
              <a:t>Eraser tool: Allows you to erases specific previously drawn motion detection zones.</a:t>
            </a:r>
          </a:p>
        </p:txBody>
      </p:sp>
      <p:sp>
        <p:nvSpPr>
          <p:cNvPr id="23" name="Text Placeholder 14">
            <a:extLst/>
          </p:cNvPr>
          <p:cNvSpPr>
            <a:spLocks noGrp="1"/>
          </p:cNvSpPr>
          <p:nvPr>
            <p:ph type="body" idx="1"/>
          </p:nvPr>
        </p:nvSpPr>
        <p:spPr>
          <a:xfrm>
            <a:off x="1579085" y="5006694"/>
            <a:ext cx="3643027" cy="667131"/>
          </a:xfrm>
        </p:spPr>
        <p:txBody>
          <a:bodyPr>
            <a:noAutofit/>
          </a:bodyPr>
          <a:lstStyle/>
          <a:p>
            <a:pPr>
              <a:spcBef>
                <a:spcPts val="600"/>
              </a:spcBef>
            </a:pPr>
            <a:r>
              <a:rPr lang="en-US" sz="1700" b="0" dirty="0">
                <a:solidFill>
                  <a:schemeClr val="tx1">
                    <a:lumMod val="75000"/>
                    <a:lumOff val="25000"/>
                  </a:schemeClr>
                </a:solidFill>
              </a:rPr>
              <a:t>Clear All tool: Clears all previously drawn motion detection zones.</a:t>
            </a:r>
          </a:p>
        </p:txBody>
      </p:sp>
    </p:spTree>
    <p:extLst>
      <p:ext uri="{BB962C8B-B14F-4D97-AF65-F5344CB8AC3E}">
        <p14:creationId xmlns:p14="http://schemas.microsoft.com/office/powerpoint/2010/main" val="1310520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4" y="15843"/>
            <a:ext cx="10003362" cy="1147969"/>
          </a:xfrm>
        </p:spPr>
        <p:txBody>
          <a:bodyPr>
            <a:normAutofit/>
          </a:bodyPr>
          <a:lstStyle/>
          <a:p>
            <a:r>
              <a:rPr lang="en-US" sz="3600" dirty="0"/>
              <a:t>How do I search past video for motion?</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11</a:t>
            </a:r>
          </a:p>
        </p:txBody>
      </p:sp>
      <p:sp>
        <p:nvSpPr>
          <p:cNvPr id="13" name="Text Placeholder 14">
            <a:extLst/>
          </p:cNvPr>
          <p:cNvSpPr>
            <a:spLocks noGrp="1"/>
          </p:cNvSpPr>
          <p:nvPr>
            <p:ph type="body" idx="1"/>
          </p:nvPr>
        </p:nvSpPr>
        <p:spPr>
          <a:xfrm>
            <a:off x="692785" y="1163812"/>
            <a:ext cx="6004230" cy="4327301"/>
          </a:xfrm>
        </p:spPr>
        <p:txBody>
          <a:bodyPr>
            <a:noAutofit/>
          </a:bodyPr>
          <a:lstStyle/>
          <a:p>
            <a:pPr marL="457200" indent="-457200">
              <a:spcBef>
                <a:spcPts val="600"/>
              </a:spcBef>
              <a:buFont typeface="+mj-lt"/>
              <a:buAutoNum type="arabicPeriod" startAt="5"/>
            </a:pPr>
            <a:r>
              <a:rPr lang="en-US" sz="1900" b="0" dirty="0">
                <a:solidFill>
                  <a:schemeClr val="tx1">
                    <a:lumMod val="75000"/>
                    <a:lumOff val="25000"/>
                  </a:schemeClr>
                </a:solidFill>
              </a:rPr>
              <a:t>You may influence the speed and accuracy of the motion detection search by altering the following parameters:</a:t>
            </a:r>
          </a:p>
          <a:p>
            <a:pPr marL="914400" lvl="1" indent="-457200">
              <a:spcBef>
                <a:spcPts val="600"/>
              </a:spcBef>
              <a:buFont typeface="+mj-lt"/>
              <a:buAutoNum type="alphaLcParenR"/>
            </a:pPr>
            <a:r>
              <a:rPr lang="en-US" sz="1600" b="0" dirty="0">
                <a:solidFill>
                  <a:schemeClr val="tx1">
                    <a:lumMod val="75000"/>
                    <a:lumOff val="25000"/>
                  </a:schemeClr>
                </a:solidFill>
              </a:rPr>
              <a:t>Motion threshold: The higher the number the more motion required to appear in the report results.</a:t>
            </a:r>
          </a:p>
          <a:p>
            <a:pPr marL="914400" lvl="1" indent="-457200">
              <a:spcBef>
                <a:spcPts val="600"/>
              </a:spcBef>
              <a:buFont typeface="+mj-lt"/>
              <a:buAutoNum type="alphaLcParenR"/>
            </a:pPr>
            <a:r>
              <a:rPr lang="en-US" sz="1600" b="0" dirty="0">
                <a:solidFill>
                  <a:schemeClr val="tx1">
                    <a:lumMod val="75000"/>
                    <a:lumOff val="25000"/>
                  </a:schemeClr>
                </a:solidFill>
              </a:rPr>
              <a:t>Consecutive frame hits: The higher the number the more frames that must contain motion to appear in the report results.</a:t>
            </a:r>
          </a:p>
          <a:p>
            <a:pPr marL="914400" lvl="1" indent="-457200">
              <a:spcBef>
                <a:spcPts val="600"/>
              </a:spcBef>
              <a:buFont typeface="+mj-lt"/>
              <a:buAutoNum type="alphaLcParenR"/>
            </a:pPr>
            <a:r>
              <a:rPr lang="en-US" sz="1600" b="0" dirty="0"/>
              <a:t>Minimum time between frames: The higher the value, the more frames the system skips during the search process and the faster (but less accurate) the search process becomes. To examine every frame, set value to 33 </a:t>
            </a:r>
            <a:r>
              <a:rPr lang="en-US" sz="1600" b="0" dirty="0" err="1"/>
              <a:t>ms</a:t>
            </a:r>
            <a:r>
              <a:rPr lang="en-US" sz="1600" b="0" dirty="0"/>
              <a:t> or less.</a:t>
            </a:r>
          </a:p>
          <a:p>
            <a:pPr marL="457200" indent="-457200">
              <a:spcBef>
                <a:spcPts val="600"/>
              </a:spcBef>
              <a:buFont typeface="+mj-lt"/>
              <a:buAutoNum type="arabicPeriod" startAt="5"/>
            </a:pPr>
            <a:r>
              <a:rPr lang="en-US" sz="1900" b="0" dirty="0">
                <a:solidFill>
                  <a:schemeClr val="tx1">
                    <a:lumMod val="75000"/>
                    <a:lumOff val="25000"/>
                  </a:schemeClr>
                </a:solidFill>
              </a:rPr>
              <a:t>Click on the green button at the bottom “Generate report”.</a:t>
            </a:r>
          </a:p>
        </p:txBody>
      </p:sp>
      <p:pic>
        <p:nvPicPr>
          <p:cNvPr id="2" name="Picture 1"/>
          <p:cNvPicPr>
            <a:picLocks noChangeAspect="1"/>
          </p:cNvPicPr>
          <p:nvPr/>
        </p:nvPicPr>
        <p:blipFill>
          <a:blip r:embed="rId3"/>
          <a:stretch>
            <a:fillRect/>
          </a:stretch>
        </p:blipFill>
        <p:spPr>
          <a:xfrm>
            <a:off x="6915956" y="1533751"/>
            <a:ext cx="4062937" cy="2896580"/>
          </a:xfrm>
          <a:prstGeom prst="rect">
            <a:avLst/>
          </a:prstGeom>
        </p:spPr>
      </p:pic>
    </p:spTree>
    <p:extLst>
      <p:ext uri="{BB962C8B-B14F-4D97-AF65-F5344CB8AC3E}">
        <p14:creationId xmlns:p14="http://schemas.microsoft.com/office/powerpoint/2010/main" val="1560661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3" y="15843"/>
            <a:ext cx="10157909" cy="1147969"/>
          </a:xfrm>
        </p:spPr>
        <p:txBody>
          <a:bodyPr>
            <a:normAutofit/>
          </a:bodyPr>
          <a:lstStyle/>
          <a:p>
            <a:r>
              <a:rPr lang="en-US" sz="3600" dirty="0"/>
              <a:t>How do I search past video for a specific area?</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12</a:t>
            </a:r>
          </a:p>
        </p:txBody>
      </p:sp>
      <p:sp>
        <p:nvSpPr>
          <p:cNvPr id="10" name="Text Placeholder 14">
            <a:extLst/>
          </p:cNvPr>
          <p:cNvSpPr>
            <a:spLocks noGrp="1"/>
          </p:cNvSpPr>
          <p:nvPr>
            <p:ph type="body" idx="1"/>
          </p:nvPr>
        </p:nvSpPr>
        <p:spPr>
          <a:xfrm>
            <a:off x="557313" y="1502746"/>
            <a:ext cx="8870022" cy="2373795"/>
          </a:xfrm>
        </p:spPr>
        <p:txBody>
          <a:bodyPr>
            <a:noAutofit/>
          </a:bodyPr>
          <a:lstStyle/>
          <a:p>
            <a:pPr>
              <a:spcBef>
                <a:spcPts val="600"/>
              </a:spcBef>
            </a:pPr>
            <a:r>
              <a:rPr lang="en-US" sz="1900" b="0" dirty="0">
                <a:solidFill>
                  <a:schemeClr val="tx1">
                    <a:lumMod val="75000"/>
                    <a:lumOff val="25000"/>
                  </a:schemeClr>
                </a:solidFill>
              </a:rPr>
              <a:t>If you know which camera recorded a specific event and a time when it might have taken place, you can search past video for the event.</a:t>
            </a:r>
          </a:p>
          <a:p>
            <a:pPr>
              <a:spcBef>
                <a:spcPts val="600"/>
              </a:spcBef>
            </a:pPr>
            <a:endParaRPr lang="en-US" sz="1900" b="0" dirty="0">
              <a:solidFill>
                <a:schemeClr val="tx1">
                  <a:lumMod val="75000"/>
                  <a:lumOff val="25000"/>
                </a:schemeClr>
              </a:solidFill>
            </a:endParaRPr>
          </a:p>
          <a:p>
            <a:pPr marL="457200" indent="-457200">
              <a:spcBef>
                <a:spcPts val="600"/>
              </a:spcBef>
              <a:buFont typeface="+mj-lt"/>
              <a:buAutoNum type="arabicPeriod"/>
            </a:pPr>
            <a:r>
              <a:rPr lang="en-US" sz="1900" b="0" dirty="0">
                <a:solidFill>
                  <a:schemeClr val="tx1">
                    <a:lumMod val="75000"/>
                    <a:lumOff val="25000"/>
                  </a:schemeClr>
                </a:solidFill>
              </a:rPr>
              <a:t>From the Monitoring task, drag the desired camera into a tile on the canvas. </a:t>
            </a:r>
          </a:p>
          <a:p>
            <a:pPr marL="457200" indent="-457200">
              <a:spcBef>
                <a:spcPts val="600"/>
              </a:spcBef>
              <a:buFont typeface="+mj-lt"/>
              <a:buAutoNum type="arabicPeriod"/>
            </a:pPr>
            <a:r>
              <a:rPr lang="en-US" sz="1900" b="0" dirty="0">
                <a:solidFill>
                  <a:schemeClr val="tx1">
                    <a:lumMod val="75000"/>
                    <a:lumOff val="25000"/>
                  </a:schemeClr>
                </a:solidFill>
              </a:rPr>
              <a:t>Make sure the tile is selected (indicated by a yellow border around the outside of the tile)</a:t>
            </a:r>
          </a:p>
        </p:txBody>
      </p:sp>
      <p:pic>
        <p:nvPicPr>
          <p:cNvPr id="3" name="Picture 2"/>
          <p:cNvPicPr>
            <a:picLocks noChangeAspect="1"/>
          </p:cNvPicPr>
          <p:nvPr/>
        </p:nvPicPr>
        <p:blipFill>
          <a:blip r:embed="rId3"/>
          <a:stretch>
            <a:fillRect/>
          </a:stretch>
        </p:blipFill>
        <p:spPr>
          <a:xfrm>
            <a:off x="4605012" y="4008818"/>
            <a:ext cx="5944115" cy="2158171"/>
          </a:xfrm>
          <a:prstGeom prst="rect">
            <a:avLst/>
          </a:prstGeom>
        </p:spPr>
      </p:pic>
      <p:sp>
        <p:nvSpPr>
          <p:cNvPr id="13" name="Arc 12"/>
          <p:cNvSpPr/>
          <p:nvPr/>
        </p:nvSpPr>
        <p:spPr>
          <a:xfrm rot="18724620">
            <a:off x="5457060" y="4564118"/>
            <a:ext cx="1580009" cy="1441373"/>
          </a:xfrm>
          <a:prstGeom prst="arc">
            <a:avLst>
              <a:gd name="adj1" fmla="val 16200000"/>
              <a:gd name="adj2" fmla="val 466831"/>
            </a:avLst>
          </a:prstGeom>
          <a:ln w="254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63789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13</a:t>
            </a:r>
          </a:p>
        </p:txBody>
      </p:sp>
      <p:sp>
        <p:nvSpPr>
          <p:cNvPr id="10" name="Text Placeholder 14">
            <a:extLst/>
          </p:cNvPr>
          <p:cNvSpPr>
            <a:spLocks noGrp="1"/>
          </p:cNvSpPr>
          <p:nvPr>
            <p:ph type="body" idx="1"/>
          </p:nvPr>
        </p:nvSpPr>
        <p:spPr>
          <a:xfrm>
            <a:off x="701571" y="1533843"/>
            <a:ext cx="5766214" cy="1003296"/>
          </a:xfrm>
        </p:spPr>
        <p:txBody>
          <a:bodyPr>
            <a:noAutofit/>
          </a:bodyPr>
          <a:lstStyle/>
          <a:p>
            <a:pPr marL="457200" indent="-457200">
              <a:spcBef>
                <a:spcPts val="600"/>
              </a:spcBef>
              <a:buFont typeface="+mj-lt"/>
              <a:buAutoNum type="arabicPeriod" startAt="3"/>
            </a:pPr>
            <a:r>
              <a:rPr lang="en-US" sz="1900" b="0" dirty="0">
                <a:solidFill>
                  <a:schemeClr val="tx1">
                    <a:lumMod val="75000"/>
                    <a:lumOff val="25000"/>
                  </a:schemeClr>
                </a:solidFill>
              </a:rPr>
              <a:t>Click on the “Quick search” icon on the dashboard.</a:t>
            </a:r>
          </a:p>
          <a:p>
            <a:pPr>
              <a:spcBef>
                <a:spcPts val="600"/>
              </a:spcBef>
            </a:pPr>
            <a:endParaRPr lang="en-US" sz="1900" b="0" dirty="0">
              <a:solidFill>
                <a:schemeClr val="tx1">
                  <a:lumMod val="75000"/>
                  <a:lumOff val="25000"/>
                </a:schemeClr>
              </a:solidFill>
            </a:endParaRPr>
          </a:p>
        </p:txBody>
      </p:sp>
      <p:pic>
        <p:nvPicPr>
          <p:cNvPr id="2" name="Picture 1"/>
          <p:cNvPicPr>
            <a:picLocks noChangeAspect="1"/>
          </p:cNvPicPr>
          <p:nvPr/>
        </p:nvPicPr>
        <p:blipFill>
          <a:blip r:embed="rId3"/>
          <a:stretch>
            <a:fillRect/>
          </a:stretch>
        </p:blipFill>
        <p:spPr>
          <a:xfrm>
            <a:off x="1168113" y="2238490"/>
            <a:ext cx="1999661" cy="3572566"/>
          </a:xfrm>
          <a:prstGeom prst="rect">
            <a:avLst/>
          </a:prstGeom>
        </p:spPr>
      </p:pic>
      <p:pic>
        <p:nvPicPr>
          <p:cNvPr id="3" name="Picture 2"/>
          <p:cNvPicPr>
            <a:picLocks noChangeAspect="1"/>
          </p:cNvPicPr>
          <p:nvPr/>
        </p:nvPicPr>
        <p:blipFill rotWithShape="1">
          <a:blip r:embed="rId4"/>
          <a:srcRect l="11016" t="23021" r="11580" b="18320"/>
          <a:stretch/>
        </p:blipFill>
        <p:spPr>
          <a:xfrm>
            <a:off x="1581050" y="3767436"/>
            <a:ext cx="678496" cy="412124"/>
          </a:xfrm>
          <a:prstGeom prst="rect">
            <a:avLst/>
          </a:prstGeom>
        </p:spPr>
      </p:pic>
      <p:sp>
        <p:nvSpPr>
          <p:cNvPr id="5" name="Rectangle 4"/>
          <p:cNvSpPr/>
          <p:nvPr/>
        </p:nvSpPr>
        <p:spPr>
          <a:xfrm>
            <a:off x="3935081" y="1867725"/>
            <a:ext cx="6096000" cy="1338828"/>
          </a:xfrm>
          <a:prstGeom prst="rect">
            <a:avLst/>
          </a:prstGeom>
        </p:spPr>
        <p:txBody>
          <a:bodyPr>
            <a:spAutoFit/>
          </a:bodyPr>
          <a:lstStyle/>
          <a:p>
            <a:pPr marL="457200" indent="-457200">
              <a:spcBef>
                <a:spcPts val="600"/>
              </a:spcBef>
              <a:buClr>
                <a:srgbClr val="C00000"/>
              </a:buClr>
              <a:buSzPct val="80000"/>
              <a:buFont typeface="+mj-lt"/>
              <a:buAutoNum type="arabicPeriod" startAt="4"/>
            </a:pPr>
            <a:r>
              <a:rPr lang="en-US" sz="1900" dirty="0">
                <a:solidFill>
                  <a:schemeClr val="tx1">
                    <a:lumMod val="75000"/>
                    <a:lumOff val="25000"/>
                  </a:schemeClr>
                </a:solidFill>
              </a:rPr>
              <a:t>In the Quick search pop up window, use your mouse to draw a rectangle around the area you want to search.</a:t>
            </a:r>
          </a:p>
          <a:p>
            <a:pPr marL="457200" indent="-457200">
              <a:spcBef>
                <a:spcPts val="600"/>
              </a:spcBef>
              <a:buClr>
                <a:srgbClr val="C00000"/>
              </a:buClr>
              <a:buSzPct val="80000"/>
              <a:buFont typeface="+mj-lt"/>
              <a:buAutoNum type="arabicPeriod" startAt="4"/>
            </a:pPr>
            <a:r>
              <a:rPr lang="en-US" sz="1900" dirty="0">
                <a:solidFill>
                  <a:schemeClr val="tx1">
                    <a:lumMod val="75000"/>
                    <a:lumOff val="25000"/>
                  </a:schemeClr>
                </a:solidFill>
              </a:rPr>
              <a:t>Click Start.</a:t>
            </a:r>
          </a:p>
        </p:txBody>
      </p:sp>
      <p:pic>
        <p:nvPicPr>
          <p:cNvPr id="6" name="Picture 5"/>
          <p:cNvPicPr>
            <a:picLocks noChangeAspect="1"/>
          </p:cNvPicPr>
          <p:nvPr/>
        </p:nvPicPr>
        <p:blipFill>
          <a:blip r:embed="rId5"/>
          <a:stretch>
            <a:fillRect/>
          </a:stretch>
        </p:blipFill>
        <p:spPr>
          <a:xfrm>
            <a:off x="6409293" y="2614413"/>
            <a:ext cx="4305929" cy="3616980"/>
          </a:xfrm>
          <a:prstGeom prst="rect">
            <a:avLst/>
          </a:prstGeom>
        </p:spPr>
      </p:pic>
      <p:sp>
        <p:nvSpPr>
          <p:cNvPr id="12" name="Title 13">
            <a:extLst/>
          </p:cNvPr>
          <p:cNvSpPr>
            <a:spLocks noGrp="1"/>
          </p:cNvSpPr>
          <p:nvPr>
            <p:ph type="title"/>
          </p:nvPr>
        </p:nvSpPr>
        <p:spPr>
          <a:xfrm>
            <a:off x="557313" y="15843"/>
            <a:ext cx="10157909" cy="1147969"/>
          </a:xfrm>
        </p:spPr>
        <p:txBody>
          <a:bodyPr>
            <a:normAutofit/>
          </a:bodyPr>
          <a:lstStyle/>
          <a:p>
            <a:r>
              <a:rPr lang="en-US" sz="3600" dirty="0"/>
              <a:t>How do I search past video for a specific area?</a:t>
            </a:r>
            <a:endParaRPr lang="en-US" sz="3600" b="0" dirty="0"/>
          </a:p>
        </p:txBody>
      </p:sp>
      <p:sp>
        <p:nvSpPr>
          <p:cNvPr id="11" name="Oval 10"/>
          <p:cNvSpPr/>
          <p:nvPr/>
        </p:nvSpPr>
        <p:spPr>
          <a:xfrm>
            <a:off x="1552290" y="3625769"/>
            <a:ext cx="688635" cy="701533"/>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6565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14</a:t>
            </a:r>
          </a:p>
        </p:txBody>
      </p:sp>
      <p:sp>
        <p:nvSpPr>
          <p:cNvPr id="10" name="Text Placeholder 14">
            <a:extLst/>
          </p:cNvPr>
          <p:cNvSpPr>
            <a:spLocks noGrp="1"/>
          </p:cNvSpPr>
          <p:nvPr>
            <p:ph type="body" idx="1"/>
          </p:nvPr>
        </p:nvSpPr>
        <p:spPr>
          <a:xfrm>
            <a:off x="557313" y="1204037"/>
            <a:ext cx="8481066" cy="1003296"/>
          </a:xfrm>
        </p:spPr>
        <p:txBody>
          <a:bodyPr>
            <a:noAutofit/>
          </a:bodyPr>
          <a:lstStyle/>
          <a:p>
            <a:pPr>
              <a:spcBef>
                <a:spcPts val="600"/>
              </a:spcBef>
            </a:pPr>
            <a:r>
              <a:rPr lang="en-US" sz="1900" b="0" dirty="0">
                <a:solidFill>
                  <a:schemeClr val="tx1">
                    <a:lumMod val="75000"/>
                    <a:lumOff val="25000"/>
                  </a:schemeClr>
                </a:solidFill>
              </a:rPr>
              <a:t>An overview of the last six hours of video recording will be displayed in a series of thumbnails focused on just the area you selected.</a:t>
            </a:r>
          </a:p>
          <a:p>
            <a:pPr>
              <a:spcBef>
                <a:spcPts val="600"/>
              </a:spcBef>
            </a:pPr>
            <a:endParaRPr lang="en-US" sz="1900" b="0" dirty="0">
              <a:solidFill>
                <a:schemeClr val="tx1">
                  <a:lumMod val="75000"/>
                  <a:lumOff val="25000"/>
                </a:schemeClr>
              </a:solidFill>
            </a:endParaRPr>
          </a:p>
        </p:txBody>
      </p:sp>
      <p:sp>
        <p:nvSpPr>
          <p:cNvPr id="5" name="Rectangle 4"/>
          <p:cNvSpPr/>
          <p:nvPr/>
        </p:nvSpPr>
        <p:spPr>
          <a:xfrm>
            <a:off x="606456" y="1861198"/>
            <a:ext cx="3696365" cy="1846659"/>
          </a:xfrm>
          <a:prstGeom prst="rect">
            <a:avLst/>
          </a:prstGeom>
        </p:spPr>
        <p:txBody>
          <a:bodyPr wrap="square">
            <a:spAutoFit/>
          </a:bodyPr>
          <a:lstStyle/>
          <a:p>
            <a:pPr marL="457200" indent="-457200">
              <a:spcBef>
                <a:spcPts val="600"/>
              </a:spcBef>
              <a:buClr>
                <a:srgbClr val="C00000"/>
              </a:buClr>
              <a:buSzPct val="80000"/>
              <a:buFont typeface="+mj-lt"/>
              <a:buAutoNum type="arabicPeriod" startAt="6"/>
            </a:pPr>
            <a:r>
              <a:rPr lang="en-US" sz="1900" dirty="0">
                <a:solidFill>
                  <a:schemeClr val="tx1">
                    <a:lumMod val="75000"/>
                    <a:lumOff val="25000"/>
                  </a:schemeClr>
                </a:solidFill>
              </a:rPr>
              <a:t>To isolate what time this car left its parking spot, click several times on the magnifying glass icon to narrow down the time period.</a:t>
            </a:r>
          </a:p>
        </p:txBody>
      </p:sp>
      <p:pic>
        <p:nvPicPr>
          <p:cNvPr id="7" name="Picture 6"/>
          <p:cNvPicPr>
            <a:picLocks noChangeAspect="1"/>
          </p:cNvPicPr>
          <p:nvPr/>
        </p:nvPicPr>
        <p:blipFill>
          <a:blip r:embed="rId3"/>
          <a:stretch>
            <a:fillRect/>
          </a:stretch>
        </p:blipFill>
        <p:spPr>
          <a:xfrm>
            <a:off x="4302821" y="1925593"/>
            <a:ext cx="6794403" cy="2020899"/>
          </a:xfrm>
          <a:prstGeom prst="rect">
            <a:avLst/>
          </a:prstGeom>
        </p:spPr>
      </p:pic>
      <p:pic>
        <p:nvPicPr>
          <p:cNvPr id="8" name="Picture 7"/>
          <p:cNvPicPr>
            <a:picLocks noChangeAspect="1"/>
          </p:cNvPicPr>
          <p:nvPr/>
        </p:nvPicPr>
        <p:blipFill>
          <a:blip r:embed="rId4"/>
          <a:stretch>
            <a:fillRect/>
          </a:stretch>
        </p:blipFill>
        <p:spPr>
          <a:xfrm>
            <a:off x="732378" y="4014329"/>
            <a:ext cx="6724490" cy="1979414"/>
          </a:xfrm>
          <a:prstGeom prst="rect">
            <a:avLst/>
          </a:prstGeom>
        </p:spPr>
      </p:pic>
      <p:sp>
        <p:nvSpPr>
          <p:cNvPr id="9" name="Rectangle 8"/>
          <p:cNvSpPr/>
          <p:nvPr/>
        </p:nvSpPr>
        <p:spPr>
          <a:xfrm>
            <a:off x="5988676" y="3145938"/>
            <a:ext cx="1468192" cy="26800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390810" y="5281685"/>
            <a:ext cx="1468192" cy="26800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456868" y="4612473"/>
            <a:ext cx="3696365" cy="1261884"/>
          </a:xfrm>
          <a:prstGeom prst="rect">
            <a:avLst/>
          </a:prstGeom>
        </p:spPr>
        <p:txBody>
          <a:bodyPr wrap="square">
            <a:spAutoFit/>
          </a:bodyPr>
          <a:lstStyle/>
          <a:p>
            <a:pPr marL="457200" indent="-457200">
              <a:spcBef>
                <a:spcPts val="600"/>
              </a:spcBef>
              <a:buClr>
                <a:srgbClr val="C00000"/>
              </a:buClr>
              <a:buSzPct val="80000"/>
              <a:buFont typeface="+mj-lt"/>
              <a:buAutoNum type="arabicPeriod" startAt="7"/>
            </a:pPr>
            <a:r>
              <a:rPr lang="en-US" sz="1900" dirty="0">
                <a:solidFill>
                  <a:schemeClr val="tx1">
                    <a:lumMod val="75000"/>
                    <a:lumOff val="25000"/>
                  </a:schemeClr>
                </a:solidFill>
              </a:rPr>
              <a:t>Thanks to the Quick search feature we have determined the car left the parking spot at 5:10 PM.</a:t>
            </a:r>
          </a:p>
        </p:txBody>
      </p:sp>
      <p:sp>
        <p:nvSpPr>
          <p:cNvPr id="19" name="Title 13">
            <a:extLst/>
          </p:cNvPr>
          <p:cNvSpPr>
            <a:spLocks noGrp="1"/>
          </p:cNvSpPr>
          <p:nvPr>
            <p:ph type="title"/>
          </p:nvPr>
        </p:nvSpPr>
        <p:spPr>
          <a:xfrm>
            <a:off x="557313" y="15843"/>
            <a:ext cx="10157909" cy="1147969"/>
          </a:xfrm>
        </p:spPr>
        <p:txBody>
          <a:bodyPr>
            <a:normAutofit/>
          </a:bodyPr>
          <a:lstStyle/>
          <a:p>
            <a:r>
              <a:rPr lang="en-US" sz="3600" dirty="0"/>
              <a:t>How do I search past video for a specific area?</a:t>
            </a:r>
            <a:endParaRPr lang="en-US" sz="3600" b="0" dirty="0"/>
          </a:p>
        </p:txBody>
      </p:sp>
      <p:sp>
        <p:nvSpPr>
          <p:cNvPr id="13" name="Oval 12"/>
          <p:cNvSpPr/>
          <p:nvPr/>
        </p:nvSpPr>
        <p:spPr>
          <a:xfrm>
            <a:off x="6309952" y="2538333"/>
            <a:ext cx="747672" cy="576027"/>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498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15</a:t>
            </a:r>
          </a:p>
        </p:txBody>
      </p:sp>
      <p:pic>
        <p:nvPicPr>
          <p:cNvPr id="8" name="Picture 7"/>
          <p:cNvPicPr>
            <a:picLocks noChangeAspect="1"/>
          </p:cNvPicPr>
          <p:nvPr/>
        </p:nvPicPr>
        <p:blipFill>
          <a:blip r:embed="rId3"/>
          <a:stretch>
            <a:fillRect/>
          </a:stretch>
        </p:blipFill>
        <p:spPr>
          <a:xfrm>
            <a:off x="4372734" y="1388741"/>
            <a:ext cx="6724490" cy="1979414"/>
          </a:xfrm>
          <a:prstGeom prst="rect">
            <a:avLst/>
          </a:prstGeom>
        </p:spPr>
      </p:pic>
      <p:sp>
        <p:nvSpPr>
          <p:cNvPr id="17" name="Rectangle 16"/>
          <p:cNvSpPr/>
          <p:nvPr/>
        </p:nvSpPr>
        <p:spPr>
          <a:xfrm>
            <a:off x="495252" y="2490992"/>
            <a:ext cx="3696365" cy="2139047"/>
          </a:xfrm>
          <a:prstGeom prst="rect">
            <a:avLst/>
          </a:prstGeom>
        </p:spPr>
        <p:txBody>
          <a:bodyPr wrap="square">
            <a:spAutoFit/>
          </a:bodyPr>
          <a:lstStyle/>
          <a:p>
            <a:pPr marL="457200" indent="-457200">
              <a:spcBef>
                <a:spcPts val="600"/>
              </a:spcBef>
              <a:buClr>
                <a:srgbClr val="C00000"/>
              </a:buClr>
              <a:buSzPct val="80000"/>
              <a:buFont typeface="+mj-lt"/>
              <a:buAutoNum type="arabicPeriod" startAt="8"/>
            </a:pPr>
            <a:r>
              <a:rPr lang="en-US" sz="1900" dirty="0">
                <a:solidFill>
                  <a:schemeClr val="tx1">
                    <a:lumMod val="75000"/>
                    <a:lumOff val="25000"/>
                  </a:schemeClr>
                </a:solidFill>
              </a:rPr>
              <a:t>To view the video associated with the car leaving its spot, simply click on the thumbnail and the corresponding video will being playing in the canvas.</a:t>
            </a:r>
          </a:p>
        </p:txBody>
      </p:sp>
      <p:sp>
        <p:nvSpPr>
          <p:cNvPr id="19" name="Rectangle 18"/>
          <p:cNvSpPr/>
          <p:nvPr/>
        </p:nvSpPr>
        <p:spPr>
          <a:xfrm>
            <a:off x="5636267" y="1867436"/>
            <a:ext cx="1266809" cy="100455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stretch>
            <a:fillRect/>
          </a:stretch>
        </p:blipFill>
        <p:spPr>
          <a:xfrm>
            <a:off x="4372734" y="3593084"/>
            <a:ext cx="5944115" cy="2682472"/>
          </a:xfrm>
          <a:prstGeom prst="rect">
            <a:avLst/>
          </a:prstGeom>
        </p:spPr>
      </p:pic>
      <p:sp>
        <p:nvSpPr>
          <p:cNvPr id="20" name="Title 13">
            <a:extLst/>
          </p:cNvPr>
          <p:cNvSpPr>
            <a:spLocks noGrp="1"/>
          </p:cNvSpPr>
          <p:nvPr>
            <p:ph type="title"/>
          </p:nvPr>
        </p:nvSpPr>
        <p:spPr>
          <a:xfrm>
            <a:off x="557313" y="15843"/>
            <a:ext cx="10157909" cy="1147969"/>
          </a:xfrm>
        </p:spPr>
        <p:txBody>
          <a:bodyPr>
            <a:normAutofit/>
          </a:bodyPr>
          <a:lstStyle/>
          <a:p>
            <a:r>
              <a:rPr lang="en-US" sz="3600" dirty="0"/>
              <a:t>How do I search past video for a specific area?</a:t>
            </a:r>
            <a:endParaRPr lang="en-US" sz="3600" b="0" dirty="0"/>
          </a:p>
        </p:txBody>
      </p:sp>
    </p:spTree>
    <p:extLst>
      <p:ext uri="{BB962C8B-B14F-4D97-AF65-F5344CB8AC3E}">
        <p14:creationId xmlns:p14="http://schemas.microsoft.com/office/powerpoint/2010/main" val="2621329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79971" y="1672209"/>
            <a:ext cx="6535251" cy="4512617"/>
          </a:xfrm>
          <a:prstGeom prst="rect">
            <a:avLst/>
          </a:prstGeom>
        </p:spPr>
      </p:pic>
      <p:pic>
        <p:nvPicPr>
          <p:cNvPr id="26" name="Picture 25"/>
          <p:cNvPicPr>
            <a:picLocks noChangeAspect="1"/>
          </p:cNvPicPr>
          <p:nvPr/>
        </p:nvPicPr>
        <p:blipFill>
          <a:blip r:embed="rId3"/>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16</a:t>
            </a:r>
          </a:p>
        </p:txBody>
      </p:sp>
      <p:sp>
        <p:nvSpPr>
          <p:cNvPr id="17" name="Rectangle 16"/>
          <p:cNvSpPr/>
          <p:nvPr/>
        </p:nvSpPr>
        <p:spPr>
          <a:xfrm>
            <a:off x="366464" y="1867436"/>
            <a:ext cx="3696365" cy="2662267"/>
          </a:xfrm>
          <a:prstGeom prst="rect">
            <a:avLst/>
          </a:prstGeom>
        </p:spPr>
        <p:txBody>
          <a:bodyPr wrap="square">
            <a:spAutoFit/>
          </a:bodyPr>
          <a:lstStyle/>
          <a:p>
            <a:pPr marL="457200" indent="-457200">
              <a:spcBef>
                <a:spcPts val="600"/>
              </a:spcBef>
              <a:buClr>
                <a:srgbClr val="C00000"/>
              </a:buClr>
              <a:buSzPct val="80000"/>
              <a:buFont typeface="+mj-lt"/>
              <a:buAutoNum type="arabicPeriod" startAt="9"/>
            </a:pPr>
            <a:r>
              <a:rPr lang="en-US" sz="1900" dirty="0">
                <a:solidFill>
                  <a:schemeClr val="tx1">
                    <a:lumMod val="75000"/>
                    <a:lumOff val="25000"/>
                  </a:schemeClr>
                </a:solidFill>
              </a:rPr>
              <a:t>Once a video is playing in the canvas, you can right click on the tile and click on “Camera” to access the following common options:</a:t>
            </a:r>
          </a:p>
          <a:p>
            <a:pPr marL="914400" lvl="1" indent="-457200">
              <a:spcBef>
                <a:spcPts val="600"/>
              </a:spcBef>
              <a:buClr>
                <a:srgbClr val="C00000"/>
              </a:buClr>
              <a:buSzPct val="80000"/>
              <a:buFont typeface="+mj-lt"/>
              <a:buAutoNum type="alphaLcParenR"/>
            </a:pPr>
            <a:r>
              <a:rPr lang="en-US" sz="1900" dirty="0">
                <a:solidFill>
                  <a:schemeClr val="tx1">
                    <a:lumMod val="75000"/>
                    <a:lumOff val="25000"/>
                  </a:schemeClr>
                </a:solidFill>
              </a:rPr>
              <a:t>Add a bookmark</a:t>
            </a:r>
          </a:p>
          <a:p>
            <a:pPr marL="914400" lvl="1" indent="-457200">
              <a:spcBef>
                <a:spcPts val="600"/>
              </a:spcBef>
              <a:buClr>
                <a:srgbClr val="C00000"/>
              </a:buClr>
              <a:buSzPct val="80000"/>
              <a:buFont typeface="+mj-lt"/>
              <a:buAutoNum type="alphaLcParenR"/>
            </a:pPr>
            <a:r>
              <a:rPr lang="en-US" sz="1900" dirty="0">
                <a:solidFill>
                  <a:schemeClr val="tx1">
                    <a:lumMod val="75000"/>
                    <a:lumOff val="25000"/>
                  </a:schemeClr>
                </a:solidFill>
              </a:rPr>
              <a:t>Save a snapshot</a:t>
            </a:r>
          </a:p>
          <a:p>
            <a:pPr marL="914400" lvl="1" indent="-457200">
              <a:spcBef>
                <a:spcPts val="600"/>
              </a:spcBef>
              <a:buClr>
                <a:srgbClr val="C00000"/>
              </a:buClr>
              <a:buSzPct val="80000"/>
              <a:buFont typeface="+mj-lt"/>
              <a:buAutoNum type="alphaLcParenR"/>
            </a:pPr>
            <a:r>
              <a:rPr lang="en-US" sz="1900" dirty="0">
                <a:solidFill>
                  <a:schemeClr val="tx1">
                    <a:lumMod val="75000"/>
                    <a:lumOff val="25000"/>
                  </a:schemeClr>
                </a:solidFill>
              </a:rPr>
              <a:t>Export video</a:t>
            </a:r>
          </a:p>
        </p:txBody>
      </p:sp>
      <p:sp>
        <p:nvSpPr>
          <p:cNvPr id="19" name="Rectangle 18"/>
          <p:cNvSpPr/>
          <p:nvPr/>
        </p:nvSpPr>
        <p:spPr>
          <a:xfrm>
            <a:off x="4231487" y="1775242"/>
            <a:ext cx="1580581" cy="40129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745273" y="1775242"/>
            <a:ext cx="1580581" cy="40129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745272" y="2997924"/>
            <a:ext cx="1580581" cy="36346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45272" y="4979935"/>
            <a:ext cx="1580581" cy="40129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3">
            <a:extLst/>
          </p:cNvPr>
          <p:cNvSpPr>
            <a:spLocks noGrp="1"/>
          </p:cNvSpPr>
          <p:nvPr>
            <p:ph type="title"/>
          </p:nvPr>
        </p:nvSpPr>
        <p:spPr>
          <a:xfrm>
            <a:off x="557313" y="15843"/>
            <a:ext cx="10157909" cy="1147969"/>
          </a:xfrm>
        </p:spPr>
        <p:txBody>
          <a:bodyPr>
            <a:normAutofit/>
          </a:bodyPr>
          <a:lstStyle/>
          <a:p>
            <a:r>
              <a:rPr lang="en-US" sz="3600" dirty="0"/>
              <a:t>How do I search past video for a specific area?</a:t>
            </a:r>
            <a:endParaRPr lang="en-US" sz="3600" b="0" dirty="0"/>
          </a:p>
        </p:txBody>
      </p:sp>
    </p:spTree>
    <p:extLst>
      <p:ext uri="{BB962C8B-B14F-4D97-AF65-F5344CB8AC3E}">
        <p14:creationId xmlns:p14="http://schemas.microsoft.com/office/powerpoint/2010/main" val="3060813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17</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1" name="Rectangle 10"/>
          <p:cNvSpPr/>
          <p:nvPr/>
        </p:nvSpPr>
        <p:spPr>
          <a:xfrm>
            <a:off x="495252" y="2275427"/>
            <a:ext cx="6716917" cy="2899255"/>
          </a:xfrm>
          <a:prstGeom prst="rect">
            <a:avLst/>
          </a:prstGeom>
        </p:spPr>
        <p:txBody>
          <a:bodyPr wrap="square">
            <a:spAutoFit/>
          </a:bodyPr>
          <a:lstStyle/>
          <a:p>
            <a:pPr lvl="1" indent="-457200">
              <a:lnSpc>
                <a:spcPct val="120000"/>
              </a:lnSpc>
              <a:spcBef>
                <a:spcPts val="0"/>
              </a:spcBef>
              <a:buClr>
                <a:schemeClr val="accent1"/>
              </a:buClr>
              <a:buFont typeface="+mj-lt"/>
              <a:buAutoNum type="arabicPeriod"/>
            </a:pPr>
            <a:r>
              <a:rPr lang="en-US" sz="1900" dirty="0">
                <a:solidFill>
                  <a:schemeClr val="tx1">
                    <a:lumMod val="75000"/>
                    <a:lumOff val="25000"/>
                  </a:schemeClr>
                </a:solidFill>
              </a:rPr>
              <a:t>From the Bookmarks task, select search parameters such as camera(s), message and time range.</a:t>
            </a: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spcBef>
                <a:spcPts val="0"/>
              </a:spcBef>
              <a:buClr>
                <a:schemeClr val="accent1"/>
              </a:buClr>
              <a:buFont typeface="+mj-lt"/>
              <a:buAutoNum type="arabicPeriod"/>
            </a:pPr>
            <a:r>
              <a:rPr lang="en-US" sz="1900" dirty="0">
                <a:solidFill>
                  <a:schemeClr val="tx1">
                    <a:lumMod val="75000"/>
                    <a:lumOff val="25000"/>
                  </a:schemeClr>
                </a:solidFill>
              </a:rPr>
              <a:t>Click on the green button at the bottom labeled “Generate report”.</a:t>
            </a:r>
          </a:p>
        </p:txBody>
      </p:sp>
      <p:grpSp>
        <p:nvGrpSpPr>
          <p:cNvPr id="4" name="Group 3"/>
          <p:cNvGrpSpPr/>
          <p:nvPr/>
        </p:nvGrpSpPr>
        <p:grpSpPr>
          <a:xfrm>
            <a:off x="7212169" y="1518727"/>
            <a:ext cx="2883658" cy="4922879"/>
            <a:chOff x="7212169" y="1814943"/>
            <a:chExt cx="2883658" cy="4922879"/>
          </a:xfrm>
        </p:grpSpPr>
        <p:pic>
          <p:nvPicPr>
            <p:cNvPr id="25" name="Picture 24"/>
            <p:cNvPicPr>
              <a:picLocks noChangeAspect="1"/>
            </p:cNvPicPr>
            <p:nvPr/>
          </p:nvPicPr>
          <p:blipFill rotWithShape="1">
            <a:blip r:embed="rId3"/>
            <a:srcRect b="64592"/>
            <a:stretch/>
          </p:blipFill>
          <p:spPr>
            <a:xfrm>
              <a:off x="7212169" y="1814943"/>
              <a:ext cx="2883658" cy="2914202"/>
            </a:xfrm>
            <a:prstGeom prst="rect">
              <a:avLst/>
            </a:prstGeom>
          </p:spPr>
        </p:pic>
        <p:pic>
          <p:nvPicPr>
            <p:cNvPr id="26" name="Picture 25"/>
            <p:cNvPicPr>
              <a:picLocks noChangeAspect="1"/>
            </p:cNvPicPr>
            <p:nvPr/>
          </p:nvPicPr>
          <p:blipFill rotWithShape="1">
            <a:blip r:embed="rId3"/>
            <a:srcRect t="52778" b="27975"/>
            <a:stretch/>
          </p:blipFill>
          <p:spPr>
            <a:xfrm>
              <a:off x="7212169" y="4714198"/>
              <a:ext cx="2883658" cy="1584101"/>
            </a:xfrm>
            <a:prstGeom prst="rect">
              <a:avLst/>
            </a:prstGeom>
          </p:spPr>
        </p:pic>
        <p:pic>
          <p:nvPicPr>
            <p:cNvPr id="27" name="Picture 26"/>
            <p:cNvPicPr>
              <a:picLocks noChangeAspect="1"/>
            </p:cNvPicPr>
            <p:nvPr/>
          </p:nvPicPr>
          <p:blipFill rotWithShape="1">
            <a:blip r:embed="rId3"/>
            <a:srcRect t="93619"/>
            <a:stretch/>
          </p:blipFill>
          <p:spPr>
            <a:xfrm>
              <a:off x="7212169" y="6212652"/>
              <a:ext cx="2883658" cy="525170"/>
            </a:xfrm>
            <a:prstGeom prst="rect">
              <a:avLst/>
            </a:prstGeom>
          </p:spPr>
        </p:pic>
      </p:grpSp>
      <p:sp>
        <p:nvSpPr>
          <p:cNvPr id="12" name="Title 13">
            <a:extLst/>
          </p:cNvPr>
          <p:cNvSpPr>
            <a:spLocks noGrp="1"/>
          </p:cNvSpPr>
          <p:nvPr>
            <p:ph type="title"/>
          </p:nvPr>
        </p:nvSpPr>
        <p:spPr>
          <a:xfrm>
            <a:off x="557314" y="15843"/>
            <a:ext cx="10003362" cy="1147969"/>
          </a:xfrm>
        </p:spPr>
        <p:txBody>
          <a:bodyPr>
            <a:normAutofit/>
          </a:bodyPr>
          <a:lstStyle/>
          <a:p>
            <a:r>
              <a:rPr lang="en-US" sz="3600" dirty="0"/>
              <a:t>How do I search past video for bookmarks?</a:t>
            </a:r>
            <a:endParaRPr lang="en-US" sz="3600" b="0" dirty="0"/>
          </a:p>
        </p:txBody>
      </p:sp>
    </p:spTree>
    <p:extLst>
      <p:ext uri="{BB962C8B-B14F-4D97-AF65-F5344CB8AC3E}">
        <p14:creationId xmlns:p14="http://schemas.microsoft.com/office/powerpoint/2010/main" val="3846268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18</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1" name="Rectangle 10"/>
          <p:cNvSpPr/>
          <p:nvPr/>
        </p:nvSpPr>
        <p:spPr>
          <a:xfrm>
            <a:off x="513423" y="1150933"/>
            <a:ext cx="3754776" cy="4715843"/>
          </a:xfrm>
          <a:prstGeom prst="rect">
            <a:avLst/>
          </a:prstGeom>
        </p:spPr>
        <p:txBody>
          <a:bodyPr wrap="square">
            <a:spAutoFit/>
          </a:bodyPr>
          <a:lstStyle/>
          <a:p>
            <a:pPr lvl="1" indent="-457200">
              <a:lnSpc>
                <a:spcPct val="120000"/>
              </a:lnSpc>
              <a:spcBef>
                <a:spcPts val="0"/>
              </a:spcBef>
              <a:buClr>
                <a:schemeClr val="accent1"/>
              </a:buClr>
              <a:buFont typeface="+mj-lt"/>
              <a:buAutoNum type="arabicPeriod" startAt="3"/>
            </a:pPr>
            <a:r>
              <a:rPr lang="en-US" dirty="0">
                <a:solidFill>
                  <a:schemeClr val="tx1">
                    <a:lumMod val="75000"/>
                    <a:lumOff val="25000"/>
                  </a:schemeClr>
                </a:solidFill>
              </a:rPr>
              <a:t>From the report results pane above the canvas, select the Bookmark you would like to view.</a:t>
            </a:r>
          </a:p>
          <a:p>
            <a:pPr lvl="1" indent="-457200">
              <a:lnSpc>
                <a:spcPct val="120000"/>
              </a:lnSpc>
              <a:buClr>
                <a:schemeClr val="accent1"/>
              </a:buClr>
              <a:buFont typeface="+mj-lt"/>
              <a:buAutoNum type="arabicPeriod" startAt="3"/>
            </a:pPr>
            <a:r>
              <a:rPr lang="en-US" dirty="0">
                <a:solidFill>
                  <a:schemeClr val="tx1">
                    <a:lumMod val="75000"/>
                    <a:lumOff val="25000"/>
                  </a:schemeClr>
                </a:solidFill>
              </a:rPr>
              <a:t>Drag the line item into one of the tiles for viewing.</a:t>
            </a:r>
          </a:p>
          <a:p>
            <a:pPr lvl="1" indent="-457200">
              <a:lnSpc>
                <a:spcPct val="120000"/>
              </a:lnSpc>
              <a:buClr>
                <a:schemeClr val="accent1"/>
              </a:buClr>
              <a:buFont typeface="+mj-lt"/>
              <a:buAutoNum type="arabicPeriod" startAt="3"/>
            </a:pPr>
            <a:r>
              <a:rPr lang="en-US" dirty="0">
                <a:solidFill>
                  <a:schemeClr val="tx1">
                    <a:lumMod val="75000"/>
                    <a:lumOff val="25000"/>
                  </a:schemeClr>
                </a:solidFill>
              </a:rPr>
              <a:t>The bookmark is notated in the timeline at the bottom of the video.</a:t>
            </a:r>
          </a:p>
          <a:p>
            <a:pPr lvl="1" indent="-457200">
              <a:lnSpc>
                <a:spcPct val="120000"/>
              </a:lnSpc>
              <a:buClr>
                <a:schemeClr val="accent1"/>
              </a:buClr>
              <a:buFont typeface="+mj-lt"/>
              <a:buAutoNum type="arabicPeriod" startAt="3"/>
            </a:pPr>
            <a:r>
              <a:rPr lang="en-US" dirty="0">
                <a:solidFill>
                  <a:schemeClr val="tx1">
                    <a:lumMod val="75000"/>
                    <a:lumOff val="25000"/>
                  </a:schemeClr>
                </a:solidFill>
              </a:rPr>
              <a:t>You can also delete, export or edit any of the bookmarks by clicking on the icons in the bottom left of the report results pane.</a:t>
            </a:r>
          </a:p>
        </p:txBody>
      </p:sp>
      <p:pic>
        <p:nvPicPr>
          <p:cNvPr id="4" name="Picture 3"/>
          <p:cNvPicPr>
            <a:picLocks noChangeAspect="1"/>
          </p:cNvPicPr>
          <p:nvPr/>
        </p:nvPicPr>
        <p:blipFill rotWithShape="1">
          <a:blip r:embed="rId3"/>
          <a:srcRect r="23097" b="63541"/>
          <a:stretch/>
        </p:blipFill>
        <p:spPr>
          <a:xfrm>
            <a:off x="4533365" y="1336635"/>
            <a:ext cx="6336404" cy="1655810"/>
          </a:xfrm>
          <a:prstGeom prst="rect">
            <a:avLst/>
          </a:prstGeom>
        </p:spPr>
      </p:pic>
      <p:cxnSp>
        <p:nvCxnSpPr>
          <p:cNvPr id="13" name="Straight Arrow Connector 12"/>
          <p:cNvCxnSpPr/>
          <p:nvPr/>
        </p:nvCxnSpPr>
        <p:spPr>
          <a:xfrm flipV="1">
            <a:off x="3825025" y="1648496"/>
            <a:ext cx="1197736" cy="734096"/>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rotWithShape="1">
          <a:blip r:embed="rId4"/>
          <a:srcRect r="21"/>
          <a:stretch/>
        </p:blipFill>
        <p:spPr>
          <a:xfrm>
            <a:off x="4533366" y="2958682"/>
            <a:ext cx="6336403" cy="2255323"/>
          </a:xfrm>
          <a:prstGeom prst="rect">
            <a:avLst/>
          </a:prstGeom>
        </p:spPr>
      </p:pic>
      <p:cxnSp>
        <p:nvCxnSpPr>
          <p:cNvPr id="19" name="Straight Arrow Connector 18"/>
          <p:cNvCxnSpPr/>
          <p:nvPr/>
        </p:nvCxnSpPr>
        <p:spPr>
          <a:xfrm>
            <a:off x="4099297" y="3815004"/>
            <a:ext cx="1129526" cy="677475"/>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5"/>
          <a:srcRect l="16744" t="20830" r="3858" b="43780"/>
          <a:stretch/>
        </p:blipFill>
        <p:spPr>
          <a:xfrm>
            <a:off x="4804042" y="4652119"/>
            <a:ext cx="2485621" cy="316553"/>
          </a:xfrm>
          <a:prstGeom prst="rect">
            <a:avLst/>
          </a:prstGeom>
        </p:spPr>
      </p:pic>
      <p:sp>
        <p:nvSpPr>
          <p:cNvPr id="15" name="Title 13">
            <a:extLst/>
          </p:cNvPr>
          <p:cNvSpPr>
            <a:spLocks noGrp="1"/>
          </p:cNvSpPr>
          <p:nvPr>
            <p:ph type="title"/>
          </p:nvPr>
        </p:nvSpPr>
        <p:spPr>
          <a:xfrm>
            <a:off x="557314" y="15843"/>
            <a:ext cx="10003362" cy="1147969"/>
          </a:xfrm>
        </p:spPr>
        <p:txBody>
          <a:bodyPr>
            <a:normAutofit/>
          </a:bodyPr>
          <a:lstStyle/>
          <a:p>
            <a:r>
              <a:rPr lang="en-US" sz="3600" dirty="0"/>
              <a:t>How do I search past video for bookmarks?</a:t>
            </a:r>
            <a:endParaRPr lang="en-US" sz="3600" b="0" dirty="0"/>
          </a:p>
        </p:txBody>
      </p:sp>
      <p:sp>
        <p:nvSpPr>
          <p:cNvPr id="16" name="Arc 15"/>
          <p:cNvSpPr/>
          <p:nvPr/>
        </p:nvSpPr>
        <p:spPr>
          <a:xfrm rot="1551520">
            <a:off x="6600211" y="1648864"/>
            <a:ext cx="2301733" cy="2074266"/>
          </a:xfrm>
          <a:prstGeom prst="arc">
            <a:avLst>
              <a:gd name="adj1" fmla="val 16200000"/>
              <a:gd name="adj2" fmla="val 466831"/>
            </a:avLst>
          </a:prstGeom>
          <a:ln w="254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ectangle 19"/>
          <p:cNvSpPr/>
          <p:nvPr/>
        </p:nvSpPr>
        <p:spPr>
          <a:xfrm>
            <a:off x="4481848" y="2588129"/>
            <a:ext cx="1712889" cy="35132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657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19</a:t>
            </a:r>
          </a:p>
        </p:txBody>
      </p:sp>
      <p:sp>
        <p:nvSpPr>
          <p:cNvPr id="17" name="Text Placeholder 14"/>
          <p:cNvSpPr>
            <a:spLocks noGrp="1"/>
          </p:cNvSpPr>
          <p:nvPr>
            <p:ph type="body" idx="1"/>
          </p:nvPr>
        </p:nvSpPr>
        <p:spPr>
          <a:xfrm>
            <a:off x="518677" y="1648497"/>
            <a:ext cx="9295024" cy="2034862"/>
          </a:xfrm>
        </p:spPr>
        <p:txBody>
          <a:bodyPr>
            <a:normAutofit/>
          </a:bodyPr>
          <a:lstStyle/>
          <a:p>
            <a:pPr>
              <a:spcBef>
                <a:spcPts val="600"/>
              </a:spcBef>
            </a:pPr>
            <a:r>
              <a:rPr lang="en-US" sz="1900" b="0" dirty="0">
                <a:solidFill>
                  <a:schemeClr val="tx1">
                    <a:lumMod val="75000"/>
                    <a:lumOff val="25000"/>
                  </a:schemeClr>
                </a:solidFill>
              </a:rPr>
              <a:t>For additional resources on how to get the most out of your security system,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962133"/>
            <a:ext cx="9320782"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topics such as overview of Security Desk, viewing live video and searching recorded video.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7F4215-C6BB-44A3-9A5E-9446E6835900}">
  <ds:schemaRefs>
    <ds:schemaRef ds:uri="http://schemas.microsoft.com/office/infopath/2007/PartnerControls"/>
    <ds:schemaRef ds:uri="http://schemas.microsoft.com/office/2006/metadata/properties"/>
    <ds:schemaRef ds:uri="http://purl.org/dc/terms/"/>
    <ds:schemaRef ds:uri="71af3243-3dd4-4a8d-8c0d-dd76da1f02a5"/>
    <ds:schemaRef ds:uri="http://schemas.microsoft.com/office/2006/documentManagement/types"/>
    <ds:schemaRef ds:uri="http://purl.org/dc/elements/1.1/"/>
    <ds:schemaRef ds:uri="16c05727-aa75-4e4a-9b5f-8a80a116589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3.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1111</Words>
  <Application>Microsoft Office PowerPoint</Application>
  <PresentationFormat>Widescreen</PresentationFormat>
  <Paragraphs>117</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 Black</vt:lpstr>
      <vt:lpstr>Calibri</vt:lpstr>
      <vt:lpstr>Calibri Light</vt:lpstr>
      <vt:lpstr>Trebuchet MS</vt:lpstr>
      <vt:lpstr>Wingdings 3</vt:lpstr>
      <vt:lpstr>Facet</vt:lpstr>
      <vt:lpstr>Genetec CCTV End-User Training  Searching Video Overview</vt:lpstr>
      <vt:lpstr>Table of Contents</vt:lpstr>
      <vt:lpstr>What are the ways I can search past video?</vt:lpstr>
      <vt:lpstr>PowerPoint Presentation</vt:lpstr>
      <vt:lpstr>PowerPoint Presentation</vt:lpstr>
      <vt:lpstr>PowerPoint Presentation</vt:lpstr>
      <vt:lpstr>PowerPoint Presentation</vt:lpstr>
      <vt:lpstr>How do I search past video for motion?</vt:lpstr>
      <vt:lpstr>How do I search past video for motion?</vt:lpstr>
      <vt:lpstr>How do I search past video for motion?</vt:lpstr>
      <vt:lpstr>How do I search past video for motion?</vt:lpstr>
      <vt:lpstr>How do I search past video for a specific area?</vt:lpstr>
      <vt:lpstr>How do I search past video for a specific area?</vt:lpstr>
      <vt:lpstr>How do I search past video for a specific area?</vt:lpstr>
      <vt:lpstr>How do I search past video for a specific area?</vt:lpstr>
      <vt:lpstr>How do I search past video for a specific area?</vt:lpstr>
      <vt:lpstr>How do I search past video for bookmarks?</vt:lpstr>
      <vt:lpstr>How do I search past video for bookmarks?</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2019-10-21T23:20:18Z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