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4"/>
  </p:notesMasterIdLst>
  <p:handoutMasterIdLst>
    <p:handoutMasterId r:id="rId25"/>
  </p:handoutMasterIdLst>
  <p:sldIdLst>
    <p:sldId id="256" r:id="rId5"/>
    <p:sldId id="282" r:id="rId6"/>
    <p:sldId id="283" r:id="rId7"/>
    <p:sldId id="305" r:id="rId8"/>
    <p:sldId id="339" r:id="rId9"/>
    <p:sldId id="340" r:id="rId10"/>
    <p:sldId id="341" r:id="rId11"/>
    <p:sldId id="342" r:id="rId12"/>
    <p:sldId id="320" r:id="rId13"/>
    <p:sldId id="344" r:id="rId14"/>
    <p:sldId id="345" r:id="rId15"/>
    <p:sldId id="346" r:id="rId16"/>
    <p:sldId id="347" r:id="rId17"/>
    <p:sldId id="348" r:id="rId18"/>
    <p:sldId id="343" r:id="rId19"/>
    <p:sldId id="350" r:id="rId20"/>
    <p:sldId id="351" r:id="rId21"/>
    <p:sldId id="349" r:id="rId22"/>
    <p:sldId id="281" r:id="rId23"/>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9/21/2019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9/21/2019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dirty="0"/>
              <a:t>Click icon to add picture</a:t>
            </a:r>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dirty="0"/>
              <a:t>Click icon to add picture</a:t>
            </a:r>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dirty="0"/>
              <a:t>Click icon to add picture</a:t>
            </a:r>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dirty="0"/>
              <a:t>July 2019 / 2</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dirty="0"/>
              <a:t>Click icon to add picture</a:t>
            </a:r>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dirty="0"/>
              <a:t>July 2019 / 2</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dirty="0"/>
              <a:t>July 2019 / 2</a:t>
            </a:r>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dirty="0"/>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3.xml"/><Relationship Id="rId7" Type="http://schemas.openxmlformats.org/officeDocument/2006/relationships/slide" Target="slide18.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15.xml"/><Relationship Id="rId5" Type="http://schemas.openxmlformats.org/officeDocument/2006/relationships/slide" Target="slide9.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120460" y="2343954"/>
            <a:ext cx="9942491" cy="1173351"/>
          </a:xfrm>
        </p:spPr>
        <p:txBody>
          <a:bodyPr>
            <a:noAutofit/>
          </a:bodyPr>
          <a:lstStyle/>
          <a:p>
            <a:pPr algn="ctr"/>
            <a:r>
              <a:rPr lang="en-US" sz="3600" dirty="0" err="1">
                <a:solidFill>
                  <a:schemeClr val="tx1">
                    <a:lumMod val="75000"/>
                    <a:lumOff val="25000"/>
                  </a:schemeClr>
                </a:solidFill>
              </a:rPr>
              <a:t>Brivo</a:t>
            </a:r>
            <a:r>
              <a:rPr lang="en-US" sz="3600" dirty="0">
                <a:solidFill>
                  <a:schemeClr val="tx1">
                    <a:lumMod val="75000"/>
                    <a:lumOff val="25000"/>
                  </a:schemeClr>
                </a:solidFill>
              </a:rPr>
              <a:t> </a:t>
            </a:r>
            <a:r>
              <a:rPr lang="en-US" sz="3600" dirty="0" err="1">
                <a:solidFill>
                  <a:schemeClr val="tx1">
                    <a:lumMod val="75000"/>
                    <a:lumOff val="25000"/>
                  </a:schemeClr>
                </a:solidFill>
              </a:rPr>
              <a:t>Onair</a:t>
            </a:r>
            <a:r>
              <a:rPr lang="en-US" sz="3600" dirty="0">
                <a:solidFill>
                  <a:schemeClr val="tx1">
                    <a:lumMod val="75000"/>
                    <a:lumOff val="25000"/>
                  </a:schemeClr>
                </a:solidFill>
              </a:rPr>
              <a:t> Access Control End-User Training</a:t>
            </a:r>
            <a:br>
              <a:rPr lang="en-US" sz="3600" dirty="0">
                <a:solidFill>
                  <a:schemeClr val="tx1">
                    <a:lumMod val="75000"/>
                    <a:lumOff val="25000"/>
                  </a:schemeClr>
                </a:solidFill>
              </a:rPr>
            </a:br>
            <a:r>
              <a:rPr lang="en-US" sz="2400" dirty="0" err="1">
                <a:solidFill>
                  <a:schemeClr val="tx1">
                    <a:lumMod val="75000"/>
                    <a:lumOff val="25000"/>
                  </a:schemeClr>
                </a:solidFill>
              </a:rPr>
              <a:t>Brivo</a:t>
            </a:r>
            <a:r>
              <a:rPr lang="en-US" sz="2400" dirty="0">
                <a:solidFill>
                  <a:schemeClr val="tx1">
                    <a:lumMod val="75000"/>
                    <a:lumOff val="25000"/>
                  </a:schemeClr>
                </a:solidFill>
              </a:rPr>
              <a:t> </a:t>
            </a:r>
            <a:r>
              <a:rPr lang="en-US" sz="2400">
                <a:solidFill>
                  <a:schemeClr val="tx1">
                    <a:lumMod val="75000"/>
                    <a:lumOff val="25000"/>
                  </a:schemeClr>
                </a:solidFill>
              </a:rPr>
              <a:t>Onair</a:t>
            </a:r>
            <a:r>
              <a:rPr lang="en-US" sz="2400" dirty="0">
                <a:solidFill>
                  <a:schemeClr val="tx1">
                    <a:lumMod val="75000"/>
                    <a:lumOff val="25000"/>
                  </a:schemeClr>
                </a:solidFill>
              </a:rPr>
              <a:t> Pass</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17455"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44180" y="1252386"/>
            <a:ext cx="10553044" cy="959638"/>
          </a:xfrm>
        </p:spPr>
        <p:txBody>
          <a:bodyPr>
            <a:noAutofit/>
          </a:bodyPr>
          <a:lstStyle/>
          <a:p>
            <a:r>
              <a:rPr lang="en-US" sz="2400" b="0" dirty="0" err="1">
                <a:solidFill>
                  <a:schemeClr val="tx1">
                    <a:lumMod val="75000"/>
                    <a:lumOff val="25000"/>
                  </a:schemeClr>
                </a:solidFill>
              </a:rPr>
              <a:t>Brivo</a:t>
            </a:r>
            <a:r>
              <a:rPr lang="en-US" sz="2400" b="0" dirty="0">
                <a:solidFill>
                  <a:schemeClr val="tx1">
                    <a:lumMod val="75000"/>
                    <a:lumOff val="25000"/>
                  </a:schemeClr>
                </a:solidFill>
              </a:rPr>
              <a:t> </a:t>
            </a:r>
            <a:r>
              <a:rPr lang="en-US" sz="2400" b="0" dirty="0" err="1">
                <a:solidFill>
                  <a:schemeClr val="tx1">
                    <a:lumMod val="75000"/>
                    <a:lumOff val="25000"/>
                  </a:schemeClr>
                </a:solidFill>
              </a:rPr>
              <a:t>Onair</a:t>
            </a:r>
            <a:r>
              <a:rPr lang="en-US" sz="2400" b="0" dirty="0">
                <a:solidFill>
                  <a:schemeClr val="tx1">
                    <a:lumMod val="75000"/>
                    <a:lumOff val="25000"/>
                  </a:schemeClr>
                </a:solidFill>
              </a:rPr>
              <a:t> Access Control End-User Training</a:t>
            </a:r>
          </a:p>
          <a:p>
            <a:r>
              <a:rPr lang="en-US" sz="2400" b="0" dirty="0">
                <a:solidFill>
                  <a:schemeClr val="tx1">
                    <a:lumMod val="75000"/>
                    <a:lumOff val="25000"/>
                  </a:schemeClr>
                </a:solidFill>
              </a:rPr>
              <a:t>	</a:t>
            </a:r>
            <a:r>
              <a:rPr lang="en-US" sz="2400" b="0" dirty="0" err="1">
                <a:solidFill>
                  <a:schemeClr val="tx1">
                    <a:lumMod val="75000"/>
                    <a:lumOff val="25000"/>
                  </a:schemeClr>
                </a:solidFill>
              </a:rPr>
              <a:t>Brivo</a:t>
            </a:r>
            <a:r>
              <a:rPr lang="en-US" sz="2400" b="0" dirty="0">
                <a:solidFill>
                  <a:schemeClr val="tx1">
                    <a:lumMod val="75000"/>
                    <a:lumOff val="25000"/>
                  </a:schemeClr>
                </a:solidFill>
              </a:rPr>
              <a:t> </a:t>
            </a:r>
            <a:r>
              <a:rPr lang="en-US" sz="2400" b="0" dirty="0" err="1">
                <a:solidFill>
                  <a:schemeClr val="tx1">
                    <a:lumMod val="75000"/>
                    <a:lumOff val="25000"/>
                  </a:schemeClr>
                </a:solidFill>
              </a:rPr>
              <a:t>Onair</a:t>
            </a:r>
            <a:r>
              <a:rPr lang="en-US" sz="2400" b="0" dirty="0">
                <a:solidFill>
                  <a:schemeClr val="tx1">
                    <a:lumMod val="75000"/>
                    <a:lumOff val="25000"/>
                  </a:schemeClr>
                </a:solidFill>
              </a:rPr>
              <a:t> Pass</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Sept 2019 / 11.46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96604" y="2420256"/>
            <a:ext cx="9134477" cy="2139047"/>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is </a:t>
            </a:r>
            <a:r>
              <a:rPr lang="en-US" dirty="0" err="1">
                <a:solidFill>
                  <a:schemeClr val="tx1">
                    <a:lumMod val="75000"/>
                    <a:lumOff val="25000"/>
                  </a:schemeClr>
                </a:solidFill>
                <a:hlinkClick r:id="rId3" action="ppaction://hlinksldjump"/>
              </a:rPr>
              <a:t>Brivo</a:t>
            </a:r>
            <a:r>
              <a:rPr lang="en-US" dirty="0">
                <a:solidFill>
                  <a:schemeClr val="tx1">
                    <a:lumMod val="75000"/>
                    <a:lumOff val="25000"/>
                  </a:schemeClr>
                </a:solidFill>
                <a:hlinkClick r:id="rId3" action="ppaction://hlinksldjump"/>
              </a:rPr>
              <a:t> </a:t>
            </a:r>
            <a:r>
              <a:rPr lang="en-US" dirty="0" err="1">
                <a:solidFill>
                  <a:schemeClr val="tx1">
                    <a:lumMod val="75000"/>
                    <a:lumOff val="25000"/>
                  </a:schemeClr>
                </a:solidFill>
                <a:hlinkClick r:id="rId3" action="ppaction://hlinksldjump"/>
              </a:rPr>
              <a:t>Onair</a:t>
            </a:r>
            <a:r>
              <a:rPr lang="en-US" dirty="0">
                <a:solidFill>
                  <a:schemeClr val="tx1">
                    <a:lumMod val="75000"/>
                    <a:lumOff val="25000"/>
                  </a:schemeClr>
                </a:solidFill>
                <a:hlinkClick r:id="rId3" action="ppaction://hlinksldjump"/>
              </a:rPr>
              <a:t> Pass?</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How do I enable </a:t>
            </a:r>
            <a:r>
              <a:rPr lang="en-US" dirty="0" err="1">
                <a:solidFill>
                  <a:schemeClr val="tx1">
                    <a:lumMod val="75000"/>
                    <a:lumOff val="25000"/>
                  </a:schemeClr>
                </a:solidFill>
                <a:hlinkClick r:id="rId4" action="ppaction://hlinksldjump"/>
              </a:rPr>
              <a:t>Brivo</a:t>
            </a:r>
            <a:r>
              <a:rPr lang="en-US" dirty="0">
                <a:solidFill>
                  <a:schemeClr val="tx1">
                    <a:lumMod val="75000"/>
                    <a:lumOff val="25000"/>
                  </a:schemeClr>
                </a:solidFill>
                <a:hlinkClick r:id="rId4" action="ppaction://hlinksldjump"/>
              </a:rPr>
              <a:t> </a:t>
            </a:r>
            <a:r>
              <a:rPr lang="en-US" dirty="0" err="1">
                <a:solidFill>
                  <a:schemeClr val="tx1">
                    <a:lumMod val="75000"/>
                    <a:lumOff val="25000"/>
                  </a:schemeClr>
                </a:solidFill>
                <a:hlinkClick r:id="rId4" action="ppaction://hlinksldjump"/>
              </a:rPr>
              <a:t>Onair</a:t>
            </a:r>
            <a:r>
              <a:rPr lang="en-US" dirty="0">
                <a:solidFill>
                  <a:schemeClr val="tx1">
                    <a:lumMod val="75000"/>
                    <a:lumOff val="25000"/>
                  </a:schemeClr>
                </a:solidFill>
                <a:hlinkClick r:id="rId4" action="ppaction://hlinksldjump"/>
              </a:rPr>
              <a:t> Pass Functionality?</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Slides 4 - 8</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How do I assign a </a:t>
            </a:r>
            <a:r>
              <a:rPr lang="en-US" dirty="0" err="1">
                <a:solidFill>
                  <a:schemeClr val="tx1">
                    <a:lumMod val="75000"/>
                    <a:lumOff val="25000"/>
                  </a:schemeClr>
                </a:solidFill>
                <a:hlinkClick r:id="rId5" action="ppaction://hlinksldjump"/>
              </a:rPr>
              <a:t>Brivo</a:t>
            </a:r>
            <a:r>
              <a:rPr lang="en-US" dirty="0">
                <a:solidFill>
                  <a:schemeClr val="tx1">
                    <a:lumMod val="75000"/>
                    <a:lumOff val="25000"/>
                  </a:schemeClr>
                </a:solidFill>
                <a:hlinkClick r:id="rId5" action="ppaction://hlinksldjump"/>
              </a:rPr>
              <a:t> </a:t>
            </a:r>
            <a:r>
              <a:rPr lang="en-US" dirty="0" err="1">
                <a:solidFill>
                  <a:schemeClr val="tx1">
                    <a:lumMod val="75000"/>
                    <a:lumOff val="25000"/>
                  </a:schemeClr>
                </a:solidFill>
                <a:hlinkClick r:id="rId5" action="ppaction://hlinksldjump"/>
              </a:rPr>
              <a:t>Onair</a:t>
            </a:r>
            <a:r>
              <a:rPr lang="en-US" dirty="0">
                <a:solidFill>
                  <a:schemeClr val="tx1">
                    <a:lumMod val="75000"/>
                    <a:lumOff val="25000"/>
                  </a:schemeClr>
                </a:solidFill>
                <a:hlinkClick r:id="rId5" action="ppaction://hlinksldjump"/>
              </a:rPr>
              <a:t> Pass to a User?</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Slides 9 - 14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How does a User use </a:t>
            </a:r>
            <a:r>
              <a:rPr lang="en-US" dirty="0" err="1">
                <a:solidFill>
                  <a:schemeClr val="tx1">
                    <a:lumMod val="75000"/>
                    <a:lumOff val="25000"/>
                  </a:schemeClr>
                </a:solidFill>
                <a:hlinkClick r:id="rId6" action="ppaction://hlinksldjump"/>
              </a:rPr>
              <a:t>Brivo</a:t>
            </a:r>
            <a:r>
              <a:rPr lang="en-US" dirty="0">
                <a:solidFill>
                  <a:schemeClr val="tx1">
                    <a:lumMod val="75000"/>
                    <a:lumOff val="25000"/>
                  </a:schemeClr>
                </a:solidFill>
                <a:hlinkClick r:id="rId6" action="ppaction://hlinksldjump"/>
              </a:rPr>
              <a:t> </a:t>
            </a:r>
            <a:r>
              <a:rPr lang="en-US" dirty="0" err="1">
                <a:solidFill>
                  <a:schemeClr val="tx1">
                    <a:lumMod val="75000"/>
                    <a:lumOff val="25000"/>
                  </a:schemeClr>
                </a:solidFill>
                <a:hlinkClick r:id="rId6" action="ppaction://hlinksldjump"/>
              </a:rPr>
              <a:t>Onair</a:t>
            </a:r>
            <a:r>
              <a:rPr lang="en-US" dirty="0">
                <a:solidFill>
                  <a:schemeClr val="tx1">
                    <a:lumMod val="75000"/>
                    <a:lumOff val="25000"/>
                  </a:schemeClr>
                </a:solidFill>
                <a:hlinkClick r:id="rId6" action="ppaction://hlinksldjump"/>
              </a:rPr>
              <a:t> Pass?</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Slides 15 – 17</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How do I revoke a User’s </a:t>
            </a:r>
            <a:r>
              <a:rPr lang="en-US" dirty="0" err="1">
                <a:solidFill>
                  <a:schemeClr val="tx1">
                    <a:lumMod val="75000"/>
                    <a:lumOff val="25000"/>
                  </a:schemeClr>
                </a:solidFill>
                <a:hlinkClick r:id="rId7" action="ppaction://hlinksldjump"/>
              </a:rPr>
              <a:t>Brivo</a:t>
            </a:r>
            <a:r>
              <a:rPr lang="en-US" dirty="0">
                <a:solidFill>
                  <a:schemeClr val="tx1">
                    <a:lumMod val="75000"/>
                    <a:lumOff val="25000"/>
                  </a:schemeClr>
                </a:solidFill>
                <a:hlinkClick r:id="rId7" action="ppaction://hlinksldjump"/>
              </a:rPr>
              <a:t> </a:t>
            </a:r>
            <a:r>
              <a:rPr lang="en-US" dirty="0" err="1">
                <a:solidFill>
                  <a:schemeClr val="tx1">
                    <a:lumMod val="75000"/>
                    <a:lumOff val="25000"/>
                  </a:schemeClr>
                </a:solidFill>
                <a:hlinkClick r:id="rId7" action="ppaction://hlinksldjump"/>
              </a:rPr>
              <a:t>Onair</a:t>
            </a:r>
            <a:r>
              <a:rPr lang="en-US" dirty="0">
                <a:solidFill>
                  <a:schemeClr val="tx1">
                    <a:lumMod val="75000"/>
                    <a:lumOff val="25000"/>
                  </a:schemeClr>
                </a:solidFill>
                <a:hlinkClick r:id="rId7" action="ppaction://hlinksldjump"/>
              </a:rPr>
              <a:t> Pass?</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 18</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8"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8" action="ppaction://hlinksldjump"/>
              </a:rPr>
              <a:t>Slide 19</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495252" y="1283804"/>
            <a:ext cx="10570289" cy="4647282"/>
          </a:xfrm>
        </p:spPr>
        <p:txBody>
          <a:bodyPr>
            <a:noAutofit/>
          </a:bodyPr>
          <a:lstStyle/>
          <a:p>
            <a:pPr>
              <a:spcBef>
                <a:spcPts val="600"/>
              </a:spcBef>
            </a:pP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is a downloadable application that can provide users with the ability to access secured areas with a smartphone. </a:t>
            </a:r>
          </a:p>
          <a:p>
            <a:pPr marL="342900" indent="-342900">
              <a:spcBef>
                <a:spcPts val="600"/>
              </a:spcBef>
              <a:buClr>
                <a:srgbClr val="C42F1A"/>
              </a:buClr>
              <a:buFont typeface="Arial" panose="020B0604020202020204" pitchFamily="34" charset="0"/>
              <a:buChar char="•"/>
            </a:pP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Passes beyond the first five are available for purchase. Please contact JMG if you would like to purchase passes for your users.</a:t>
            </a:r>
          </a:p>
          <a:p>
            <a:pPr marL="342900" indent="-342900">
              <a:spcBef>
                <a:spcPts val="600"/>
              </a:spcBef>
              <a:buClr>
                <a:srgbClr val="C42F1A"/>
              </a:buClr>
              <a:buFont typeface="Arial" panose="020B0604020202020204" pitchFamily="34" charset="0"/>
              <a:buChar char="•"/>
            </a:pP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is available for installation on iOS devices through the Apple Store and on Android devices through the Google Play Store.</a:t>
            </a:r>
          </a:p>
          <a:p>
            <a:pPr marL="342900" indent="-342900">
              <a:spcBef>
                <a:spcPts val="600"/>
              </a:spcBef>
              <a:buClr>
                <a:srgbClr val="C42F1A"/>
              </a:buClr>
              <a:buFont typeface="Arial" panose="020B0604020202020204" pitchFamily="34" charset="0"/>
              <a:buChar char="•"/>
            </a:pP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firmware version 5.0.12 or higher is required.</a:t>
            </a:r>
          </a:p>
          <a:p>
            <a:pPr marL="342900" indent="-342900">
              <a:spcBef>
                <a:spcPts val="600"/>
              </a:spcBef>
              <a:buClr>
                <a:srgbClr val="C42F1A"/>
              </a:buClr>
              <a:buFont typeface="Arial" panose="020B0604020202020204" pitchFamily="34" charset="0"/>
              <a:buChar char="•"/>
            </a:pPr>
            <a:r>
              <a:rPr lang="en-US" sz="1800" b="0" dirty="0">
                <a:solidFill>
                  <a:schemeClr val="tx1">
                    <a:lumMod val="75000"/>
                    <a:lumOff val="25000"/>
                  </a:schemeClr>
                </a:solidFill>
              </a:rPr>
              <a:t>Supported devices for iOS:</a:t>
            </a:r>
          </a:p>
          <a:p>
            <a:pPr marL="800100" lvl="1" indent="-342900">
              <a:spcBef>
                <a:spcPts val="600"/>
              </a:spcBef>
              <a:buClr>
                <a:srgbClr val="C42F1A"/>
              </a:buClr>
              <a:buFont typeface="Arial" panose="020B0604020202020204" pitchFamily="34" charset="0"/>
              <a:buChar char="•"/>
            </a:pPr>
            <a:r>
              <a:rPr lang="en-US" sz="1800" b="0" dirty="0"/>
              <a:t>iPhone 4s or higher (requires iOS 8.2 or higher)</a:t>
            </a:r>
          </a:p>
          <a:p>
            <a:pPr marL="800100" lvl="1" indent="-342900">
              <a:spcBef>
                <a:spcPts val="600"/>
              </a:spcBef>
              <a:buClr>
                <a:srgbClr val="C42F1A"/>
              </a:buClr>
              <a:buFont typeface="Arial" panose="020B0604020202020204" pitchFamily="34" charset="0"/>
              <a:buChar char="•"/>
            </a:pPr>
            <a:r>
              <a:rPr lang="en-US" sz="1800" b="0" dirty="0"/>
              <a:t>iPod Touch 5th generation (requires iOS 8.2 or higher)</a:t>
            </a:r>
          </a:p>
          <a:p>
            <a:pPr marL="800100" lvl="1" indent="-342900">
              <a:spcBef>
                <a:spcPts val="600"/>
              </a:spcBef>
              <a:buClr>
                <a:srgbClr val="C42F1A"/>
              </a:buClr>
              <a:buFont typeface="Arial" panose="020B0604020202020204" pitchFamily="34" charset="0"/>
              <a:buChar char="•"/>
            </a:pPr>
            <a:r>
              <a:rPr lang="en-US" sz="1800" b="0" dirty="0"/>
              <a:t>iPad (requires iOS 8.2 or higher)</a:t>
            </a:r>
          </a:p>
          <a:p>
            <a:pPr marL="342900" indent="-342900">
              <a:spcBef>
                <a:spcPts val="600"/>
              </a:spcBef>
              <a:buClr>
                <a:srgbClr val="C42F1A"/>
              </a:buClr>
              <a:buFont typeface="Arial" panose="020B0604020202020204" pitchFamily="34" charset="0"/>
              <a:buChar char="•"/>
            </a:pPr>
            <a:r>
              <a:rPr lang="en-US" sz="1800" b="0" dirty="0">
                <a:solidFill>
                  <a:schemeClr val="tx1">
                    <a:lumMod val="75000"/>
                    <a:lumOff val="25000"/>
                  </a:schemeClr>
                </a:solidFill>
              </a:rPr>
              <a:t>Supported devices for Android:</a:t>
            </a:r>
          </a:p>
          <a:p>
            <a:pPr marL="800100" lvl="1" indent="-342900">
              <a:spcBef>
                <a:spcPts val="600"/>
              </a:spcBef>
              <a:buClr>
                <a:srgbClr val="C42F1A"/>
              </a:buClr>
              <a:buFont typeface="Arial" panose="020B0604020202020204" pitchFamily="34" charset="0"/>
              <a:buChar char="•"/>
            </a:pPr>
            <a:r>
              <a:rPr lang="en-US" sz="1800" b="0" dirty="0"/>
              <a:t>Android devices running Google Android 4.0.3 or higher</a:t>
            </a:r>
          </a:p>
          <a:p>
            <a:pPr marL="342900" indent="-342900">
              <a:spcBef>
                <a:spcPts val="600"/>
              </a:spcBef>
              <a:buClr>
                <a:srgbClr val="C42F1A"/>
              </a:buClr>
              <a:buFont typeface="Arial" panose="020B0604020202020204" pitchFamily="34" charset="0"/>
              <a:buChar char="•"/>
            </a:pPr>
            <a:r>
              <a:rPr lang="en-US" sz="1800" b="0" dirty="0">
                <a:solidFill>
                  <a:schemeClr val="tx1">
                    <a:lumMod val="75000"/>
                    <a:lumOff val="25000"/>
                  </a:schemeClr>
                </a:solidFill>
              </a:rPr>
              <a:t>Mobile device must be connected to the Internet either via Wi-Fi or cellular.</a:t>
            </a:r>
            <a:endParaRPr lang="en-US" sz="1800" b="0" dirty="0"/>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a:t>
            </a:r>
            <a:r>
              <a:rPr lang="en-US" sz="3600" dirty="0" err="1"/>
              <a:t>Brivo</a:t>
            </a:r>
            <a:r>
              <a:rPr lang="en-US" sz="3600" dirty="0"/>
              <a:t> </a:t>
            </a:r>
            <a:r>
              <a:rPr lang="en-US" sz="3600" dirty="0" err="1"/>
              <a:t>Onair</a:t>
            </a:r>
            <a:r>
              <a:rPr lang="en-US" sz="3600" dirty="0"/>
              <a:t> Pass?</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Tree>
    <p:extLst>
      <p:ext uri="{BB962C8B-B14F-4D97-AF65-F5344CB8AC3E}">
        <p14:creationId xmlns:p14="http://schemas.microsoft.com/office/powerpoint/2010/main" val="90998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8" y="1336795"/>
            <a:ext cx="10351348" cy="476353"/>
          </a:xfrm>
        </p:spPr>
        <p:txBody>
          <a:bodyPr>
            <a:noAutofit/>
          </a:bodyPr>
          <a:lstStyle/>
          <a:p>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r>
              <a:rPr lang="en-US" sz="1800" b="0" dirty="0">
                <a:solidFill>
                  <a:schemeClr val="tx1">
                    <a:lumMod val="75000"/>
                    <a:lumOff val="25000"/>
                  </a:schemeClr>
                </a:solidFill>
              </a:rPr>
              <a:t>To confirm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functionality has been enabled at the account level, follow these steps: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enable </a:t>
            </a:r>
            <a:r>
              <a:rPr lang="en-US" sz="3600" dirty="0" err="1"/>
              <a:t>Brivo</a:t>
            </a:r>
            <a:r>
              <a:rPr lang="en-US" sz="3600" dirty="0"/>
              <a:t> </a:t>
            </a:r>
            <a:r>
              <a:rPr lang="en-US" sz="3600" dirty="0" err="1"/>
              <a:t>Onair</a:t>
            </a:r>
            <a:r>
              <a:rPr lang="en-US" sz="3600" dirty="0"/>
              <a:t> Pass functionality?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4</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559752" y="2121051"/>
            <a:ext cx="9381774" cy="441845"/>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home page, navigate to the Setup tab, then select Account and then Account Settings.</a:t>
            </a:r>
          </a:p>
        </p:txBody>
      </p:sp>
      <p:pic>
        <p:nvPicPr>
          <p:cNvPr id="4" name="Picture 3"/>
          <p:cNvPicPr>
            <a:picLocks noChangeAspect="1"/>
          </p:cNvPicPr>
          <p:nvPr/>
        </p:nvPicPr>
        <p:blipFill>
          <a:blip r:embed="rId3"/>
          <a:stretch>
            <a:fillRect/>
          </a:stretch>
        </p:blipFill>
        <p:spPr>
          <a:xfrm>
            <a:off x="1083276" y="2669955"/>
            <a:ext cx="8858250" cy="3086100"/>
          </a:xfrm>
          <a:prstGeom prst="rect">
            <a:avLst/>
          </a:prstGeom>
        </p:spPr>
      </p:pic>
      <p:sp>
        <p:nvSpPr>
          <p:cNvPr id="12" name="TextBox 11"/>
          <p:cNvSpPr txBox="1"/>
          <p:nvPr/>
        </p:nvSpPr>
        <p:spPr>
          <a:xfrm>
            <a:off x="2963888" y="4567169"/>
            <a:ext cx="1065485"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3" name="TextBox 12"/>
          <p:cNvSpPr txBox="1"/>
          <p:nvPr/>
        </p:nvSpPr>
        <p:spPr>
          <a:xfrm>
            <a:off x="4475011" y="4549294"/>
            <a:ext cx="753812"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16" name="TextBox 15"/>
          <p:cNvSpPr txBox="1"/>
          <p:nvPr/>
        </p:nvSpPr>
        <p:spPr>
          <a:xfrm>
            <a:off x="5922864" y="4536938"/>
            <a:ext cx="479651" cy="215444"/>
          </a:xfrm>
          <a:prstGeom prst="rect">
            <a:avLst/>
          </a:prstGeom>
          <a:solidFill>
            <a:schemeClr val="tx1">
              <a:lumMod val="75000"/>
              <a:lumOff val="25000"/>
            </a:schemeClr>
          </a:solidFill>
        </p:spPr>
        <p:txBody>
          <a:bodyPr wrap="square" rtlCol="0">
            <a:spAutoFit/>
          </a:bodyPr>
          <a:lstStyle/>
          <a:p>
            <a:pPr algn="r"/>
            <a:r>
              <a:rPr lang="en-US" sz="800" dirty="0" err="1">
                <a:solidFill>
                  <a:schemeClr val="bg1"/>
                </a:solidFill>
              </a:rPr>
              <a:t>jsmi</a:t>
            </a:r>
            <a:endParaRPr lang="en-US" sz="800" dirty="0">
              <a:solidFill>
                <a:schemeClr val="bg1"/>
              </a:solidFill>
            </a:endParaRPr>
          </a:p>
        </p:txBody>
      </p:sp>
    </p:spTree>
    <p:extLst>
      <p:ext uri="{BB962C8B-B14F-4D97-AF65-F5344CB8AC3E}">
        <p14:creationId xmlns:p14="http://schemas.microsoft.com/office/powerpoint/2010/main" val="133475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enable </a:t>
            </a:r>
            <a:r>
              <a:rPr lang="en-US" sz="3600" dirty="0" err="1"/>
              <a:t>Brivo</a:t>
            </a:r>
            <a:r>
              <a:rPr lang="en-US" sz="3600" dirty="0"/>
              <a:t> </a:t>
            </a:r>
            <a:r>
              <a:rPr lang="en-US" sz="3600" dirty="0" err="1"/>
              <a:t>Onair</a:t>
            </a:r>
            <a:r>
              <a:rPr lang="en-US" sz="3600" dirty="0"/>
              <a:t> Pass functionality?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5</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649307" y="1215825"/>
            <a:ext cx="9381774" cy="441845"/>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Then select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tab at the top of the screen.</a:t>
            </a:r>
          </a:p>
        </p:txBody>
      </p:sp>
      <p:pic>
        <p:nvPicPr>
          <p:cNvPr id="5" name="Picture 4"/>
          <p:cNvPicPr>
            <a:picLocks noChangeAspect="1"/>
          </p:cNvPicPr>
          <p:nvPr/>
        </p:nvPicPr>
        <p:blipFill rotWithShape="1">
          <a:blip r:embed="rId3"/>
          <a:srcRect l="2815"/>
          <a:stretch/>
        </p:blipFill>
        <p:spPr>
          <a:xfrm>
            <a:off x="1390919" y="1722562"/>
            <a:ext cx="6905624" cy="2886075"/>
          </a:xfrm>
          <a:prstGeom prst="rect">
            <a:avLst/>
          </a:prstGeom>
        </p:spPr>
      </p:pic>
      <p:pic>
        <p:nvPicPr>
          <p:cNvPr id="7" name="Picture 6"/>
          <p:cNvPicPr>
            <a:picLocks noChangeAspect="1"/>
          </p:cNvPicPr>
          <p:nvPr/>
        </p:nvPicPr>
        <p:blipFill>
          <a:blip r:embed="rId4"/>
          <a:stretch>
            <a:fillRect/>
          </a:stretch>
        </p:blipFill>
        <p:spPr>
          <a:xfrm>
            <a:off x="7462166" y="4807336"/>
            <a:ext cx="3114675" cy="1619250"/>
          </a:xfrm>
          <a:prstGeom prst="rect">
            <a:avLst/>
          </a:prstGeom>
        </p:spPr>
      </p:pic>
      <p:sp>
        <p:nvSpPr>
          <p:cNvPr id="16" name="Text Placeholder 14">
            <a:extLst/>
          </p:cNvPr>
          <p:cNvSpPr>
            <a:spLocks noGrp="1"/>
          </p:cNvSpPr>
          <p:nvPr>
            <p:ph type="body" idx="1"/>
          </p:nvPr>
        </p:nvSpPr>
        <p:spPr>
          <a:xfrm>
            <a:off x="2012321" y="5241702"/>
            <a:ext cx="5174090" cy="596182"/>
          </a:xfrm>
        </p:spPr>
        <p:txBody>
          <a:bodyPr>
            <a:noAutofit/>
          </a:bodyPr>
          <a:lstStyle/>
          <a:p>
            <a:pPr marL="457200" indent="-457200" algn="r">
              <a:buClr>
                <a:srgbClr val="3F3F3F"/>
              </a:buClr>
              <a:buSzPct val="100000"/>
              <a:buFont typeface="+mj-lt"/>
              <a:buAutoNum type="arabicPeriod" startAt="3"/>
            </a:pPr>
            <a:r>
              <a:rPr lang="en-US" sz="1800" b="0" dirty="0">
                <a:solidFill>
                  <a:schemeClr val="tx1">
                    <a:lumMod val="75000"/>
                    <a:lumOff val="25000"/>
                  </a:schemeClr>
                </a:solidFill>
              </a:rPr>
              <a:t>Check the box to enable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a:t>
            </a:r>
          </a:p>
        </p:txBody>
      </p:sp>
    </p:spTree>
    <p:extLst>
      <p:ext uri="{BB962C8B-B14F-4D97-AF65-F5344CB8AC3E}">
        <p14:creationId xmlns:p14="http://schemas.microsoft.com/office/powerpoint/2010/main" val="1872682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enable </a:t>
            </a:r>
            <a:r>
              <a:rPr lang="en-US" sz="3600" dirty="0" err="1"/>
              <a:t>Brivo</a:t>
            </a:r>
            <a:r>
              <a:rPr lang="en-US" sz="3600" dirty="0"/>
              <a:t> </a:t>
            </a:r>
            <a:r>
              <a:rPr lang="en-US" sz="3600" dirty="0" err="1"/>
              <a:t>Onair</a:t>
            </a:r>
            <a:r>
              <a:rPr lang="en-US" sz="3600" dirty="0"/>
              <a:t> Pass functionality?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6</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559752" y="1247642"/>
            <a:ext cx="9381774" cy="441845"/>
          </a:xfrm>
        </p:spPr>
        <p:txBody>
          <a:bodyPr>
            <a:noAutofit/>
          </a:bodyPr>
          <a:lstStyle/>
          <a:p>
            <a:pPr>
              <a:buClr>
                <a:srgbClr val="3F3F3F"/>
              </a:buClr>
              <a:buSzPct val="100000"/>
            </a:pPr>
            <a:r>
              <a:rPr lang="en-US" sz="1800" b="0" dirty="0">
                <a:solidFill>
                  <a:schemeClr val="tx1">
                    <a:lumMod val="75000"/>
                    <a:lumOff val="25000"/>
                  </a:schemeClr>
                </a:solidFill>
              </a:rPr>
              <a:t>For each door you would like to be able to accept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passes, follow these steps:</a:t>
            </a:r>
          </a:p>
        </p:txBody>
      </p:sp>
      <p:sp>
        <p:nvSpPr>
          <p:cNvPr id="10" name="Text Placeholder 14">
            <a:extLst/>
          </p:cNvPr>
          <p:cNvSpPr>
            <a:spLocks noGrp="1"/>
          </p:cNvSpPr>
          <p:nvPr>
            <p:ph type="body" idx="1"/>
          </p:nvPr>
        </p:nvSpPr>
        <p:spPr>
          <a:xfrm>
            <a:off x="559752" y="1953626"/>
            <a:ext cx="9381774" cy="441845"/>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home page, navigate to the Setup tab, then select Sites/Doors and then Sites.</a:t>
            </a:r>
          </a:p>
        </p:txBody>
      </p:sp>
      <p:grpSp>
        <p:nvGrpSpPr>
          <p:cNvPr id="6" name="Group 5"/>
          <p:cNvGrpSpPr/>
          <p:nvPr/>
        </p:nvGrpSpPr>
        <p:grpSpPr>
          <a:xfrm>
            <a:off x="1318942" y="2643856"/>
            <a:ext cx="8601075" cy="3038475"/>
            <a:chOff x="1795462" y="1909762"/>
            <a:chExt cx="8601075" cy="3038475"/>
          </a:xfrm>
        </p:grpSpPr>
        <p:pic>
          <p:nvPicPr>
            <p:cNvPr id="4" name="Picture 3"/>
            <p:cNvPicPr>
              <a:picLocks noChangeAspect="1"/>
            </p:cNvPicPr>
            <p:nvPr/>
          </p:nvPicPr>
          <p:blipFill>
            <a:blip r:embed="rId3"/>
            <a:stretch>
              <a:fillRect/>
            </a:stretch>
          </p:blipFill>
          <p:spPr>
            <a:xfrm>
              <a:off x="1795462" y="1909762"/>
              <a:ext cx="8601075" cy="3038475"/>
            </a:xfrm>
            <a:prstGeom prst="rect">
              <a:avLst/>
            </a:prstGeom>
          </p:spPr>
        </p:pic>
        <p:sp>
          <p:nvSpPr>
            <p:cNvPr id="12" name="TextBox 11"/>
            <p:cNvSpPr txBox="1"/>
            <p:nvPr/>
          </p:nvSpPr>
          <p:spPr>
            <a:xfrm>
              <a:off x="3659351" y="3781559"/>
              <a:ext cx="1065485"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3" name="TextBox 12"/>
            <p:cNvSpPr txBox="1"/>
            <p:nvPr/>
          </p:nvSpPr>
          <p:spPr>
            <a:xfrm>
              <a:off x="5170474" y="3763684"/>
              <a:ext cx="753812"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15" name="TextBox 14"/>
            <p:cNvSpPr txBox="1"/>
            <p:nvPr/>
          </p:nvSpPr>
          <p:spPr>
            <a:xfrm>
              <a:off x="6618327" y="3751328"/>
              <a:ext cx="479651" cy="215444"/>
            </a:xfrm>
            <a:prstGeom prst="rect">
              <a:avLst/>
            </a:prstGeom>
            <a:solidFill>
              <a:schemeClr val="tx1">
                <a:lumMod val="75000"/>
                <a:lumOff val="25000"/>
              </a:schemeClr>
            </a:solidFill>
          </p:spPr>
          <p:txBody>
            <a:bodyPr wrap="square" rtlCol="0">
              <a:spAutoFit/>
            </a:bodyPr>
            <a:lstStyle/>
            <a:p>
              <a:pPr algn="r"/>
              <a:r>
                <a:rPr lang="en-US" sz="800" dirty="0" err="1">
                  <a:solidFill>
                    <a:schemeClr val="bg1"/>
                  </a:solidFill>
                </a:rPr>
                <a:t>jsmi</a:t>
              </a:r>
              <a:endParaRPr lang="en-US" sz="800" dirty="0">
                <a:solidFill>
                  <a:schemeClr val="bg1"/>
                </a:solidFill>
              </a:endParaRPr>
            </a:p>
          </p:txBody>
        </p:sp>
      </p:grpSp>
    </p:spTree>
    <p:extLst>
      <p:ext uri="{BB962C8B-B14F-4D97-AF65-F5344CB8AC3E}">
        <p14:creationId xmlns:p14="http://schemas.microsoft.com/office/powerpoint/2010/main" val="3388829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enable </a:t>
            </a:r>
            <a:r>
              <a:rPr lang="en-US" sz="3600" dirty="0" err="1"/>
              <a:t>Brivo</a:t>
            </a:r>
            <a:r>
              <a:rPr lang="en-US" sz="3600" dirty="0"/>
              <a:t> </a:t>
            </a:r>
            <a:r>
              <a:rPr lang="en-US" sz="3600" dirty="0" err="1"/>
              <a:t>Onair</a:t>
            </a:r>
            <a:r>
              <a:rPr lang="en-US" sz="3600" dirty="0"/>
              <a:t> Pass functionality?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7</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0" name="Text Placeholder 14">
            <a:extLst/>
          </p:cNvPr>
          <p:cNvSpPr>
            <a:spLocks noGrp="1"/>
          </p:cNvSpPr>
          <p:nvPr>
            <p:ph type="body" idx="1"/>
          </p:nvPr>
        </p:nvSpPr>
        <p:spPr>
          <a:xfrm>
            <a:off x="495252" y="2391339"/>
            <a:ext cx="9381774" cy="504789"/>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Click on the desired site name.</a:t>
            </a:r>
          </a:p>
        </p:txBody>
      </p:sp>
      <p:pic>
        <p:nvPicPr>
          <p:cNvPr id="3" name="Picture 2"/>
          <p:cNvPicPr>
            <a:picLocks noChangeAspect="1"/>
          </p:cNvPicPr>
          <p:nvPr/>
        </p:nvPicPr>
        <p:blipFill rotWithShape="1">
          <a:blip r:embed="rId3"/>
          <a:srcRect r="57470"/>
          <a:stretch/>
        </p:blipFill>
        <p:spPr>
          <a:xfrm>
            <a:off x="4947078" y="2293409"/>
            <a:ext cx="5084003" cy="933450"/>
          </a:xfrm>
          <a:prstGeom prst="rect">
            <a:avLst/>
          </a:prstGeom>
        </p:spPr>
      </p:pic>
      <p:pic>
        <p:nvPicPr>
          <p:cNvPr id="5" name="Picture 4"/>
          <p:cNvPicPr>
            <a:picLocks noChangeAspect="1"/>
          </p:cNvPicPr>
          <p:nvPr/>
        </p:nvPicPr>
        <p:blipFill>
          <a:blip r:embed="rId4"/>
          <a:stretch>
            <a:fillRect/>
          </a:stretch>
        </p:blipFill>
        <p:spPr>
          <a:xfrm>
            <a:off x="6127365" y="4140181"/>
            <a:ext cx="1790700" cy="542925"/>
          </a:xfrm>
          <a:prstGeom prst="rect">
            <a:avLst/>
          </a:prstGeom>
        </p:spPr>
      </p:pic>
      <p:sp>
        <p:nvSpPr>
          <p:cNvPr id="16" name="Text Placeholder 14">
            <a:extLst/>
          </p:cNvPr>
          <p:cNvSpPr>
            <a:spLocks noGrp="1"/>
          </p:cNvSpPr>
          <p:nvPr>
            <p:ph type="body" idx="1"/>
          </p:nvPr>
        </p:nvSpPr>
        <p:spPr>
          <a:xfrm>
            <a:off x="906743" y="4120486"/>
            <a:ext cx="9381774" cy="504789"/>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Next, click on the desired door name.</a:t>
            </a:r>
          </a:p>
        </p:txBody>
      </p:sp>
    </p:spTree>
    <p:extLst>
      <p:ext uri="{BB962C8B-B14F-4D97-AF65-F5344CB8AC3E}">
        <p14:creationId xmlns:p14="http://schemas.microsoft.com/office/powerpoint/2010/main" val="2787269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enable </a:t>
            </a:r>
            <a:r>
              <a:rPr lang="en-US" sz="3600" dirty="0" err="1"/>
              <a:t>Brivo</a:t>
            </a:r>
            <a:r>
              <a:rPr lang="en-US" sz="3600" dirty="0"/>
              <a:t> </a:t>
            </a:r>
            <a:r>
              <a:rPr lang="en-US" sz="3600" dirty="0" err="1"/>
              <a:t>Onair</a:t>
            </a:r>
            <a:r>
              <a:rPr lang="en-US" sz="3600" dirty="0"/>
              <a:t> Pass functionality?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8</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0" name="Text Placeholder 14">
            <a:extLst/>
          </p:cNvPr>
          <p:cNvSpPr>
            <a:spLocks noGrp="1"/>
          </p:cNvSpPr>
          <p:nvPr>
            <p:ph type="body" idx="1"/>
          </p:nvPr>
        </p:nvSpPr>
        <p:spPr>
          <a:xfrm>
            <a:off x="606588" y="2801791"/>
            <a:ext cx="5171346" cy="1611309"/>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Ensure that at the bottom of the screen, Control from Browser reads “Yes”. If not, click on the “Edit Door” button at the top of the screen to change the field from “No” to “Yes”.</a:t>
            </a:r>
          </a:p>
        </p:txBody>
      </p:sp>
      <p:pic>
        <p:nvPicPr>
          <p:cNvPr id="7" name="Picture 6"/>
          <p:cNvPicPr>
            <a:picLocks noChangeAspect="1"/>
          </p:cNvPicPr>
          <p:nvPr/>
        </p:nvPicPr>
        <p:blipFill>
          <a:blip r:embed="rId3"/>
          <a:stretch>
            <a:fillRect/>
          </a:stretch>
        </p:blipFill>
        <p:spPr>
          <a:xfrm>
            <a:off x="5945359" y="1164315"/>
            <a:ext cx="4495800" cy="5486400"/>
          </a:xfrm>
          <a:prstGeom prst="rect">
            <a:avLst/>
          </a:prstGeom>
        </p:spPr>
      </p:pic>
    </p:spTree>
    <p:extLst>
      <p:ext uri="{BB962C8B-B14F-4D97-AF65-F5344CB8AC3E}">
        <p14:creationId xmlns:p14="http://schemas.microsoft.com/office/powerpoint/2010/main" val="886824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 I assign a </a:t>
            </a:r>
            <a:r>
              <a:rPr lang="en-US" sz="3600" dirty="0" err="1"/>
              <a:t>Brivo</a:t>
            </a:r>
            <a:r>
              <a:rPr lang="en-US" sz="3600" dirty="0"/>
              <a:t> </a:t>
            </a:r>
            <a:r>
              <a:rPr lang="en-US" sz="3600" dirty="0" err="1"/>
              <a:t>Onair</a:t>
            </a:r>
            <a:r>
              <a:rPr lang="en-US" sz="3600" dirty="0"/>
              <a:t> Pass to a User?</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9</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3" name="Picture 2"/>
          <p:cNvPicPr>
            <a:picLocks noChangeAspect="1"/>
          </p:cNvPicPr>
          <p:nvPr/>
        </p:nvPicPr>
        <p:blipFill>
          <a:blip r:embed="rId3"/>
          <a:stretch>
            <a:fillRect/>
          </a:stretch>
        </p:blipFill>
        <p:spPr>
          <a:xfrm>
            <a:off x="1054701" y="2503380"/>
            <a:ext cx="8886825" cy="2828925"/>
          </a:xfrm>
          <a:prstGeom prst="rect">
            <a:avLst/>
          </a:prstGeom>
        </p:spPr>
      </p:pic>
      <p:sp>
        <p:nvSpPr>
          <p:cNvPr id="6" name="Text Placeholder 14">
            <a:extLst/>
          </p:cNvPr>
          <p:cNvSpPr>
            <a:spLocks noGrp="1"/>
          </p:cNvSpPr>
          <p:nvPr>
            <p:ph type="body" idx="1"/>
          </p:nvPr>
        </p:nvSpPr>
        <p:spPr>
          <a:xfrm>
            <a:off x="559752" y="1345012"/>
            <a:ext cx="10389727" cy="497574"/>
          </a:xfrm>
        </p:spPr>
        <p:txBody>
          <a:bodyPr vert="horz" lIns="91440" tIns="45720" rIns="91440" bIns="45720" rtlCol="0" anchor="b">
            <a:noAutofit/>
          </a:bodyPr>
          <a:lstStyle/>
          <a:p>
            <a:pPr>
              <a:buClr>
                <a:srgbClr val="3F3F3F"/>
              </a:buClr>
              <a:buSzPct val="100000"/>
            </a:pPr>
            <a:endParaRPr lang="en-US" sz="1800" b="0" dirty="0">
              <a:solidFill>
                <a:schemeClr val="tx1">
                  <a:lumMod val="75000"/>
                  <a:lumOff val="25000"/>
                </a:schemeClr>
              </a:solidFill>
            </a:endParaRPr>
          </a:p>
          <a:p>
            <a:pPr>
              <a:buClr>
                <a:srgbClr val="3F3F3F"/>
              </a:buClr>
              <a:buSzPct val="100000"/>
            </a:pPr>
            <a:endParaRPr lang="en-US" sz="1800" b="0" dirty="0">
              <a:solidFill>
                <a:schemeClr val="tx1">
                  <a:lumMod val="75000"/>
                  <a:lumOff val="25000"/>
                </a:schemeClr>
              </a:solidFill>
            </a:endParaRPr>
          </a:p>
          <a:p>
            <a:pPr>
              <a:buClr>
                <a:srgbClr val="3F3F3F"/>
              </a:buClr>
              <a:buSzPct val="100000"/>
            </a:pPr>
            <a:endParaRPr lang="en-US" sz="1800" b="0" dirty="0">
              <a:solidFill>
                <a:schemeClr val="tx1">
                  <a:lumMod val="75000"/>
                  <a:lumOff val="25000"/>
                </a:schemeClr>
              </a:solidFill>
            </a:endParaRPr>
          </a:p>
          <a:p>
            <a:pPr>
              <a:buClr>
                <a:srgbClr val="3F3F3F"/>
              </a:buClr>
              <a:buSzPct val="100000"/>
            </a:pPr>
            <a:r>
              <a:rPr lang="en-US" sz="1800" b="0" dirty="0">
                <a:solidFill>
                  <a:schemeClr val="tx1">
                    <a:lumMod val="75000"/>
                    <a:lumOff val="25000"/>
                  </a:schemeClr>
                </a:solidFill>
              </a:rPr>
              <a:t>Assigning a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to a user is similar to assigning any other credential. See steps below:</a:t>
            </a:r>
          </a:p>
        </p:txBody>
      </p:sp>
      <p:sp>
        <p:nvSpPr>
          <p:cNvPr id="7" name="Text Placeholder 14">
            <a:extLst/>
          </p:cNvPr>
          <p:cNvSpPr>
            <a:spLocks noGrp="1"/>
          </p:cNvSpPr>
          <p:nvPr>
            <p:ph type="body" idx="1"/>
          </p:nvPr>
        </p:nvSpPr>
        <p:spPr>
          <a:xfrm>
            <a:off x="573228" y="1755509"/>
            <a:ext cx="9381774" cy="553792"/>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home page, navigate to the Users tab, then select Users.</a:t>
            </a:r>
          </a:p>
        </p:txBody>
      </p:sp>
      <p:sp>
        <p:nvSpPr>
          <p:cNvPr id="9" name="TextBox 8"/>
          <p:cNvSpPr txBox="1"/>
          <p:nvPr/>
        </p:nvSpPr>
        <p:spPr>
          <a:xfrm>
            <a:off x="2951009" y="4386865"/>
            <a:ext cx="1065485"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0" name="TextBox 9"/>
          <p:cNvSpPr txBox="1"/>
          <p:nvPr/>
        </p:nvSpPr>
        <p:spPr>
          <a:xfrm>
            <a:off x="4462132" y="4368990"/>
            <a:ext cx="753812"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11" name="TextBox 10"/>
          <p:cNvSpPr txBox="1"/>
          <p:nvPr/>
        </p:nvSpPr>
        <p:spPr>
          <a:xfrm>
            <a:off x="6064531" y="4368990"/>
            <a:ext cx="696877"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jsmith</a:t>
            </a:r>
            <a:endParaRPr lang="en-US" sz="800" dirty="0">
              <a:solidFill>
                <a:schemeClr val="bg1"/>
              </a:solidFill>
            </a:endParaRPr>
          </a:p>
        </p:txBody>
      </p:sp>
    </p:spTree>
    <p:extLst>
      <p:ext uri="{BB962C8B-B14F-4D97-AF65-F5344CB8AC3E}">
        <p14:creationId xmlns:p14="http://schemas.microsoft.com/office/powerpoint/2010/main" val="2506687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 I assign a </a:t>
            </a:r>
            <a:r>
              <a:rPr lang="en-US" sz="3600" dirty="0" err="1"/>
              <a:t>Brivo</a:t>
            </a:r>
            <a:r>
              <a:rPr lang="en-US" sz="3600" dirty="0"/>
              <a:t> </a:t>
            </a:r>
            <a:r>
              <a:rPr lang="en-US" sz="3600" dirty="0" err="1"/>
              <a:t>Onair</a:t>
            </a:r>
            <a:r>
              <a:rPr lang="en-US" sz="3600" dirty="0"/>
              <a:t> Pass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10</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7" name="Text Placeholder 14">
            <a:extLst/>
          </p:cNvPr>
          <p:cNvSpPr>
            <a:spLocks noGrp="1"/>
          </p:cNvSpPr>
          <p:nvPr>
            <p:ph type="body" idx="1"/>
          </p:nvPr>
        </p:nvSpPr>
        <p:spPr>
          <a:xfrm>
            <a:off x="649307" y="1157555"/>
            <a:ext cx="9381774" cy="553792"/>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From the User List, select the desired User.</a:t>
            </a:r>
          </a:p>
        </p:txBody>
      </p:sp>
      <p:grpSp>
        <p:nvGrpSpPr>
          <p:cNvPr id="8" name="Group 7"/>
          <p:cNvGrpSpPr/>
          <p:nvPr/>
        </p:nvGrpSpPr>
        <p:grpSpPr>
          <a:xfrm>
            <a:off x="2767481" y="1978790"/>
            <a:ext cx="4470445" cy="4440103"/>
            <a:chOff x="2767481" y="2210612"/>
            <a:chExt cx="4470445" cy="4440103"/>
          </a:xfrm>
        </p:grpSpPr>
        <p:pic>
          <p:nvPicPr>
            <p:cNvPr id="4" name="Picture 3"/>
            <p:cNvPicPr>
              <a:picLocks noChangeAspect="1"/>
            </p:cNvPicPr>
            <p:nvPr/>
          </p:nvPicPr>
          <p:blipFill>
            <a:blip r:embed="rId3"/>
            <a:stretch>
              <a:fillRect/>
            </a:stretch>
          </p:blipFill>
          <p:spPr>
            <a:xfrm>
              <a:off x="2767481" y="2210612"/>
              <a:ext cx="4470445" cy="4440103"/>
            </a:xfrm>
            <a:prstGeom prst="rect">
              <a:avLst/>
            </a:prstGeom>
          </p:spPr>
        </p:pic>
        <p:sp>
          <p:nvSpPr>
            <p:cNvPr id="12" name="TextBox 11"/>
            <p:cNvSpPr txBox="1"/>
            <p:nvPr/>
          </p:nvSpPr>
          <p:spPr>
            <a:xfrm>
              <a:off x="3159250" y="4872493"/>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Adams, Bob</a:t>
              </a:r>
            </a:p>
          </p:txBody>
        </p:sp>
        <p:sp>
          <p:nvSpPr>
            <p:cNvPr id="13" name="TextBox 12"/>
            <p:cNvSpPr txBox="1"/>
            <p:nvPr/>
          </p:nvSpPr>
          <p:spPr>
            <a:xfrm>
              <a:off x="3159251" y="5188226"/>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Brown, Mary</a:t>
              </a:r>
            </a:p>
          </p:txBody>
        </p:sp>
        <p:sp>
          <p:nvSpPr>
            <p:cNvPr id="15" name="TextBox 14"/>
            <p:cNvSpPr txBox="1"/>
            <p:nvPr/>
          </p:nvSpPr>
          <p:spPr>
            <a:xfrm>
              <a:off x="3197888" y="5557679"/>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Chase, Mark</a:t>
              </a:r>
            </a:p>
          </p:txBody>
        </p:sp>
        <p:sp>
          <p:nvSpPr>
            <p:cNvPr id="16" name="TextBox 15"/>
            <p:cNvSpPr txBox="1"/>
            <p:nvPr/>
          </p:nvSpPr>
          <p:spPr>
            <a:xfrm>
              <a:off x="3197888" y="5887718"/>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Dell, John</a:t>
              </a:r>
            </a:p>
          </p:txBody>
        </p:sp>
      </p:grpSp>
    </p:spTree>
    <p:extLst>
      <p:ext uri="{BB962C8B-B14F-4D97-AF65-F5344CB8AC3E}">
        <p14:creationId xmlns:p14="http://schemas.microsoft.com/office/powerpoint/2010/main" val="3791332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 I assign a </a:t>
            </a:r>
            <a:r>
              <a:rPr lang="en-US" sz="3600" dirty="0" err="1"/>
              <a:t>Brivo</a:t>
            </a:r>
            <a:r>
              <a:rPr lang="en-US" sz="3600" dirty="0"/>
              <a:t> </a:t>
            </a:r>
            <a:r>
              <a:rPr lang="en-US" sz="3600" dirty="0" err="1"/>
              <a:t>Onair</a:t>
            </a:r>
            <a:r>
              <a:rPr lang="en-US" sz="3600" dirty="0"/>
              <a:t> Pass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11</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7" name="Text Placeholder 14">
            <a:extLst/>
          </p:cNvPr>
          <p:cNvSpPr>
            <a:spLocks noGrp="1"/>
          </p:cNvSpPr>
          <p:nvPr>
            <p:ph type="body" idx="1"/>
          </p:nvPr>
        </p:nvSpPr>
        <p:spPr>
          <a:xfrm>
            <a:off x="503470" y="1086401"/>
            <a:ext cx="9381774" cy="553792"/>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From the User Detail screen, select the “Credentials” tab.</a:t>
            </a:r>
          </a:p>
        </p:txBody>
      </p:sp>
      <p:pic>
        <p:nvPicPr>
          <p:cNvPr id="3" name="Picture 2"/>
          <p:cNvPicPr>
            <a:picLocks noChangeAspect="1"/>
          </p:cNvPicPr>
          <p:nvPr/>
        </p:nvPicPr>
        <p:blipFill rotWithShape="1">
          <a:blip r:embed="rId3"/>
          <a:srcRect b="56915"/>
          <a:stretch/>
        </p:blipFill>
        <p:spPr>
          <a:xfrm>
            <a:off x="1443031" y="1834706"/>
            <a:ext cx="5105400" cy="1452744"/>
          </a:xfrm>
          <a:prstGeom prst="rect">
            <a:avLst/>
          </a:prstGeom>
        </p:spPr>
      </p:pic>
      <p:pic>
        <p:nvPicPr>
          <p:cNvPr id="9" name="Picture 8"/>
          <p:cNvPicPr>
            <a:picLocks noChangeAspect="1"/>
          </p:cNvPicPr>
          <p:nvPr/>
        </p:nvPicPr>
        <p:blipFill>
          <a:blip r:embed="rId4"/>
          <a:stretch>
            <a:fillRect/>
          </a:stretch>
        </p:blipFill>
        <p:spPr>
          <a:xfrm>
            <a:off x="3837577" y="3481963"/>
            <a:ext cx="6748857" cy="2944623"/>
          </a:xfrm>
          <a:prstGeom prst="rect">
            <a:avLst/>
          </a:prstGeom>
        </p:spPr>
      </p:pic>
      <p:sp>
        <p:nvSpPr>
          <p:cNvPr id="17" name="Text Placeholder 14">
            <a:extLst/>
          </p:cNvPr>
          <p:cNvSpPr>
            <a:spLocks noGrp="1"/>
          </p:cNvSpPr>
          <p:nvPr>
            <p:ph type="body" idx="1"/>
          </p:nvPr>
        </p:nvSpPr>
        <p:spPr>
          <a:xfrm>
            <a:off x="423460" y="4106322"/>
            <a:ext cx="3414117" cy="1354319"/>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Click on the “Add” button for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a:t>
            </a:r>
          </a:p>
        </p:txBody>
      </p:sp>
    </p:spTree>
    <p:extLst>
      <p:ext uri="{BB962C8B-B14F-4D97-AF65-F5344CB8AC3E}">
        <p14:creationId xmlns:p14="http://schemas.microsoft.com/office/powerpoint/2010/main" val="332484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 I assign a </a:t>
            </a:r>
            <a:r>
              <a:rPr lang="en-US" sz="3600" dirty="0" err="1"/>
              <a:t>Brivo</a:t>
            </a:r>
            <a:r>
              <a:rPr lang="en-US" sz="3600" dirty="0"/>
              <a:t> </a:t>
            </a:r>
            <a:r>
              <a:rPr lang="en-US" sz="3600" dirty="0" err="1"/>
              <a:t>Onair</a:t>
            </a:r>
            <a:r>
              <a:rPr lang="en-US" sz="3600" dirty="0"/>
              <a:t> Pass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12</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7" name="Text Placeholder 14">
            <a:extLst/>
          </p:cNvPr>
          <p:cNvSpPr>
            <a:spLocks noGrp="1"/>
          </p:cNvSpPr>
          <p:nvPr>
            <p:ph type="body" idx="1"/>
          </p:nvPr>
        </p:nvSpPr>
        <p:spPr>
          <a:xfrm>
            <a:off x="649307" y="1276425"/>
            <a:ext cx="9381774" cy="811318"/>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Confirm you have passes available by checking the number in the lower left corner of the screen. Assuming there are passes available, add recipient’s email address and click “Send” to send the credential to the user.</a:t>
            </a:r>
          </a:p>
        </p:txBody>
      </p:sp>
      <p:pic>
        <p:nvPicPr>
          <p:cNvPr id="8" name="Picture 7"/>
          <p:cNvPicPr>
            <a:picLocks noChangeAspect="1"/>
          </p:cNvPicPr>
          <p:nvPr/>
        </p:nvPicPr>
        <p:blipFill>
          <a:blip r:embed="rId3"/>
          <a:stretch>
            <a:fillRect/>
          </a:stretch>
        </p:blipFill>
        <p:spPr>
          <a:xfrm>
            <a:off x="4342258" y="2378603"/>
            <a:ext cx="4486275" cy="3648075"/>
          </a:xfrm>
          <a:prstGeom prst="rect">
            <a:avLst/>
          </a:prstGeom>
        </p:spPr>
      </p:pic>
      <p:cxnSp>
        <p:nvCxnSpPr>
          <p:cNvPr id="10" name="Elbow Connector 9"/>
          <p:cNvCxnSpPr/>
          <p:nvPr/>
        </p:nvCxnSpPr>
        <p:spPr>
          <a:xfrm rot="10800000" flipH="1" flipV="1">
            <a:off x="1112950" y="1682084"/>
            <a:ext cx="3085566" cy="3920226"/>
          </a:xfrm>
          <a:prstGeom prst="bentConnector4">
            <a:avLst>
              <a:gd name="adj1" fmla="val -7409"/>
              <a:gd name="adj2" fmla="val 10018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760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 I assign a </a:t>
            </a:r>
            <a:r>
              <a:rPr lang="en-US" sz="3600" dirty="0" err="1"/>
              <a:t>Brivo</a:t>
            </a:r>
            <a:r>
              <a:rPr lang="en-US" sz="3600" dirty="0"/>
              <a:t> </a:t>
            </a:r>
            <a:r>
              <a:rPr lang="en-US" sz="3600" dirty="0" err="1"/>
              <a:t>Onair</a:t>
            </a:r>
            <a:r>
              <a:rPr lang="en-US" sz="3600" dirty="0"/>
              <a:t> Pass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7" name="Text Placeholder 14">
            <a:extLst/>
          </p:cNvPr>
          <p:cNvSpPr>
            <a:spLocks noGrp="1"/>
          </p:cNvSpPr>
          <p:nvPr>
            <p:ph type="body" idx="1"/>
          </p:nvPr>
        </p:nvSpPr>
        <p:spPr>
          <a:xfrm>
            <a:off x="649307" y="1087705"/>
            <a:ext cx="9381774" cy="811318"/>
          </a:xfrm>
        </p:spPr>
        <p:txBody>
          <a:bodyPr>
            <a:noAutofit/>
          </a:bodyPr>
          <a:lstStyle/>
          <a:p>
            <a:pPr marL="457200" indent="-457200">
              <a:buClr>
                <a:srgbClr val="3F3F3F"/>
              </a:buClr>
              <a:buSzPct val="100000"/>
              <a:buFont typeface="+mj-lt"/>
              <a:buAutoNum type="arabicPeriod" startAt="6"/>
            </a:pPr>
            <a:r>
              <a:rPr lang="en-US" sz="1800" b="0" dirty="0">
                <a:solidFill>
                  <a:schemeClr val="tx1">
                    <a:lumMod val="75000"/>
                    <a:lumOff val="25000"/>
                  </a:schemeClr>
                </a:solidFill>
              </a:rPr>
              <a:t>A confirmation will appear in the next box along with the user’s unique pass code and expiration.</a:t>
            </a:r>
          </a:p>
        </p:txBody>
      </p:sp>
      <p:pic>
        <p:nvPicPr>
          <p:cNvPr id="3" name="Picture 2"/>
          <p:cNvPicPr>
            <a:picLocks noChangeAspect="1"/>
          </p:cNvPicPr>
          <p:nvPr/>
        </p:nvPicPr>
        <p:blipFill rotWithShape="1">
          <a:blip r:embed="rId3"/>
          <a:srcRect b="41315"/>
          <a:stretch/>
        </p:blipFill>
        <p:spPr>
          <a:xfrm>
            <a:off x="3044669" y="2067619"/>
            <a:ext cx="4591050" cy="2079378"/>
          </a:xfrm>
          <a:prstGeom prst="rect">
            <a:avLst/>
          </a:prstGeom>
        </p:spPr>
      </p:pic>
      <p:sp>
        <p:nvSpPr>
          <p:cNvPr id="5" name="Rectangle 4"/>
          <p:cNvSpPr/>
          <p:nvPr/>
        </p:nvSpPr>
        <p:spPr>
          <a:xfrm>
            <a:off x="3335628" y="3090930"/>
            <a:ext cx="1584102" cy="167425"/>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latin typeface="Tahoma" panose="020B0604030504040204" pitchFamily="34" charset="0"/>
                <a:ea typeface="Tahoma" panose="020B0604030504040204" pitchFamily="34" charset="0"/>
                <a:cs typeface="Tahoma" panose="020B0604030504040204" pitchFamily="34" charset="0"/>
              </a:rPr>
              <a:t>Jdoe@xyz.com</a:t>
            </a:r>
          </a:p>
        </p:txBody>
      </p:sp>
      <p:sp>
        <p:nvSpPr>
          <p:cNvPr id="10" name="Rectangle 9"/>
          <p:cNvSpPr/>
          <p:nvPr/>
        </p:nvSpPr>
        <p:spPr>
          <a:xfrm>
            <a:off x="3968454" y="3518655"/>
            <a:ext cx="1584102" cy="1674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Tahoma" panose="020B0604030504040204" pitchFamily="34" charset="0"/>
                <a:ea typeface="Tahoma" panose="020B0604030504040204" pitchFamily="34" charset="0"/>
                <a:cs typeface="Tahoma" panose="020B0604030504040204" pitchFamily="34" charset="0"/>
              </a:rPr>
              <a:t>Jdoe@xyz.com</a:t>
            </a:r>
          </a:p>
        </p:txBody>
      </p:sp>
    </p:spTree>
    <p:extLst>
      <p:ext uri="{BB962C8B-B14F-4D97-AF65-F5344CB8AC3E}">
        <p14:creationId xmlns:p14="http://schemas.microsoft.com/office/powerpoint/2010/main" val="2851562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 I assign a </a:t>
            </a:r>
            <a:r>
              <a:rPr lang="en-US" sz="3600" dirty="0" err="1"/>
              <a:t>Brivo</a:t>
            </a:r>
            <a:r>
              <a:rPr lang="en-US" sz="3600" dirty="0"/>
              <a:t> </a:t>
            </a:r>
            <a:r>
              <a:rPr lang="en-US" sz="3600" dirty="0" err="1"/>
              <a:t>Onair</a:t>
            </a:r>
            <a:r>
              <a:rPr lang="en-US" sz="3600" dirty="0"/>
              <a:t> Pass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14</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7" name="Text Placeholder 14">
            <a:extLst/>
          </p:cNvPr>
          <p:cNvSpPr>
            <a:spLocks noGrp="1"/>
          </p:cNvSpPr>
          <p:nvPr>
            <p:ph type="body" idx="1"/>
          </p:nvPr>
        </p:nvSpPr>
        <p:spPr>
          <a:xfrm>
            <a:off x="649307" y="1394077"/>
            <a:ext cx="9381774" cy="811318"/>
          </a:xfrm>
        </p:spPr>
        <p:txBody>
          <a:bodyPr>
            <a:noAutofit/>
          </a:bodyPr>
          <a:lstStyle/>
          <a:p>
            <a:pPr marL="457200" indent="-457200">
              <a:buClr>
                <a:srgbClr val="3F3F3F"/>
              </a:buClr>
              <a:buSzPct val="100000"/>
              <a:buFont typeface="+mj-lt"/>
              <a:buAutoNum type="arabicPeriod" startAt="7"/>
            </a:pPr>
            <a:r>
              <a:rPr lang="en-US" sz="1800" b="0" dirty="0">
                <a:solidFill>
                  <a:schemeClr val="tx1">
                    <a:lumMod val="75000"/>
                    <a:lumOff val="25000"/>
                  </a:schemeClr>
                </a:solidFill>
              </a:rPr>
              <a:t>After you’ve sent the invitation on the User Detail screen, you will see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reflect as “Pending”. Should you want to cancel the invitation, simply click on the “Cancel Invite” button.</a:t>
            </a:r>
          </a:p>
        </p:txBody>
      </p:sp>
      <p:pic>
        <p:nvPicPr>
          <p:cNvPr id="4" name="Picture 3"/>
          <p:cNvPicPr>
            <a:picLocks noChangeAspect="1"/>
          </p:cNvPicPr>
          <p:nvPr/>
        </p:nvPicPr>
        <p:blipFill>
          <a:blip r:embed="rId3"/>
          <a:stretch>
            <a:fillRect/>
          </a:stretch>
        </p:blipFill>
        <p:spPr>
          <a:xfrm>
            <a:off x="3186918" y="2448539"/>
            <a:ext cx="5019675" cy="3895725"/>
          </a:xfrm>
          <a:prstGeom prst="rect">
            <a:avLst/>
          </a:prstGeom>
        </p:spPr>
      </p:pic>
    </p:spTree>
    <p:extLst>
      <p:ext uri="{BB962C8B-B14F-4D97-AF65-F5344CB8AC3E}">
        <p14:creationId xmlns:p14="http://schemas.microsoft.com/office/powerpoint/2010/main" val="2729864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739425" y="1253297"/>
            <a:ext cx="3876541" cy="5487571"/>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does a User use </a:t>
            </a:r>
            <a:r>
              <a:rPr lang="en-US" sz="3600" dirty="0" err="1"/>
              <a:t>Brivo</a:t>
            </a:r>
            <a:r>
              <a:rPr lang="en-US" sz="3600" dirty="0"/>
              <a:t> </a:t>
            </a:r>
            <a:r>
              <a:rPr lang="en-US" sz="3600" dirty="0" err="1"/>
              <a:t>Onair</a:t>
            </a:r>
            <a:r>
              <a:rPr lang="en-US" sz="3600" dirty="0"/>
              <a:t> Pass?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15</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6" name="Text Placeholder 14">
            <a:extLst/>
          </p:cNvPr>
          <p:cNvSpPr>
            <a:spLocks noGrp="1"/>
          </p:cNvSpPr>
          <p:nvPr>
            <p:ph type="body" idx="1"/>
          </p:nvPr>
        </p:nvSpPr>
        <p:spPr>
          <a:xfrm>
            <a:off x="802013" y="1150934"/>
            <a:ext cx="3769987" cy="5004542"/>
          </a:xfrm>
        </p:spPr>
        <p:txBody>
          <a:bodyPr>
            <a:noAutofit/>
          </a:bodyPr>
          <a:lstStyle/>
          <a:p>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r>
              <a:rPr lang="en-US" sz="1800" b="0" dirty="0">
                <a:solidFill>
                  <a:schemeClr val="tx1">
                    <a:lumMod val="75000"/>
                    <a:lumOff val="25000"/>
                  </a:schemeClr>
                </a:solidFill>
              </a:rPr>
              <a:t>To the right is an example of the email invitation that the recipient will receive from brivomobilepass@brivo.com.</a:t>
            </a:r>
          </a:p>
          <a:p>
            <a:pPr>
              <a:spcBef>
                <a:spcPts val="600"/>
              </a:spcBef>
              <a:spcAft>
                <a:spcPts val="600"/>
              </a:spcAft>
            </a:pPr>
            <a:r>
              <a:rPr lang="en-US" sz="1800" b="0" dirty="0">
                <a:solidFill>
                  <a:schemeClr val="tx1">
                    <a:lumMod val="75000"/>
                    <a:lumOff val="25000"/>
                  </a:schemeClr>
                </a:solidFill>
              </a:rPr>
              <a:t>The user should open the email from his/her smartphone. If the user already has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Pass application, the user can add the Pass directly to the application.</a:t>
            </a:r>
          </a:p>
          <a:p>
            <a:pPr>
              <a:spcBef>
                <a:spcPts val="600"/>
              </a:spcBef>
              <a:spcAft>
                <a:spcPts val="600"/>
              </a:spcAft>
            </a:pPr>
            <a:r>
              <a:rPr lang="en-US" sz="1800" b="0" dirty="0">
                <a:solidFill>
                  <a:schemeClr val="tx1">
                    <a:lumMod val="75000"/>
                    <a:lumOff val="25000"/>
                  </a:schemeClr>
                </a:solidFill>
              </a:rPr>
              <a:t>If the user does not already have the application, he/she can download the app from the Apple App Store or Google Play Store.</a:t>
            </a:r>
          </a:p>
          <a:p>
            <a:pPr>
              <a:spcBef>
                <a:spcPts val="600"/>
              </a:spcBef>
              <a:spcAft>
                <a:spcPts val="600"/>
              </a:spcAft>
            </a:pPr>
            <a:r>
              <a:rPr lang="en-US" sz="1800" b="0" dirty="0">
                <a:solidFill>
                  <a:schemeClr val="tx1">
                    <a:lumMod val="75000"/>
                    <a:lumOff val="25000"/>
                  </a:schemeClr>
                </a:solidFill>
              </a:rPr>
              <a:t>Note that the invitation will expire in 72 hours if not redeemed.</a:t>
            </a:r>
          </a:p>
        </p:txBody>
      </p:sp>
      <p:sp>
        <p:nvSpPr>
          <p:cNvPr id="8" name="Rectangle 7"/>
          <p:cNvSpPr/>
          <p:nvPr/>
        </p:nvSpPr>
        <p:spPr>
          <a:xfrm>
            <a:off x="5447764" y="5731099"/>
            <a:ext cx="2086378" cy="141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u="sng" dirty="0">
                <a:solidFill>
                  <a:srgbClr val="0937C9"/>
                </a:solidFill>
                <a:latin typeface="Tahoma" panose="020B0604030504040204" pitchFamily="34" charset="0"/>
                <a:ea typeface="Tahoma" panose="020B0604030504040204" pitchFamily="34" charset="0"/>
                <a:cs typeface="Tahoma" panose="020B0604030504040204" pitchFamily="34" charset="0"/>
              </a:rPr>
              <a:t>Jdoe@xyz.com</a:t>
            </a:r>
          </a:p>
        </p:txBody>
      </p:sp>
    </p:spTree>
    <p:extLst>
      <p:ext uri="{BB962C8B-B14F-4D97-AF65-F5344CB8AC3E}">
        <p14:creationId xmlns:p14="http://schemas.microsoft.com/office/powerpoint/2010/main" val="2257549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does a User use </a:t>
            </a:r>
            <a:r>
              <a:rPr lang="en-US" sz="3600" dirty="0" err="1"/>
              <a:t>Brivo</a:t>
            </a:r>
            <a:r>
              <a:rPr lang="en-US" sz="3600" dirty="0"/>
              <a:t> </a:t>
            </a:r>
            <a:r>
              <a:rPr lang="en-US" sz="3600" dirty="0" err="1"/>
              <a:t>Onair</a:t>
            </a:r>
            <a:r>
              <a:rPr lang="en-US" sz="3600" dirty="0"/>
              <a:t> Pass?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16</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700822" y="2125014"/>
            <a:ext cx="5081792" cy="3181082"/>
          </a:xfrm>
        </p:spPr>
        <p:txBody>
          <a:bodyPr>
            <a:noAutofit/>
          </a:bodyPr>
          <a:lstStyle/>
          <a:p>
            <a:pPr>
              <a:buClr>
                <a:srgbClr val="3F3F3F"/>
              </a:buClr>
              <a:buSzPct val="100000"/>
            </a:pPr>
            <a:r>
              <a:rPr lang="en-US" sz="1800" b="0" dirty="0">
                <a:solidFill>
                  <a:schemeClr val="tx1">
                    <a:lumMod val="75000"/>
                    <a:lumOff val="25000"/>
                  </a:schemeClr>
                </a:solidFill>
              </a:rPr>
              <a:t>From the app home screen, the user will be able to select a site and then select the specific door he/she would like to access. </a:t>
            </a:r>
          </a:p>
          <a:p>
            <a:pPr>
              <a:buClr>
                <a:srgbClr val="3F3F3F"/>
              </a:buClr>
              <a:buSzPct val="100000"/>
            </a:pPr>
            <a:endParaRPr lang="en-US" sz="1800" b="0" dirty="0">
              <a:solidFill>
                <a:schemeClr val="tx1">
                  <a:lumMod val="75000"/>
                  <a:lumOff val="25000"/>
                </a:schemeClr>
              </a:solidFill>
            </a:endParaRPr>
          </a:p>
          <a:p>
            <a:pPr>
              <a:buClr>
                <a:srgbClr val="3F3F3F"/>
              </a:buClr>
              <a:buSzPct val="100000"/>
            </a:pPr>
            <a:endParaRPr lang="en-US" sz="1800" b="0" dirty="0">
              <a:solidFill>
                <a:schemeClr val="tx1">
                  <a:lumMod val="75000"/>
                  <a:lumOff val="25000"/>
                </a:schemeClr>
              </a:solidFill>
            </a:endParaRPr>
          </a:p>
          <a:p>
            <a:pPr>
              <a:buClr>
                <a:srgbClr val="3F3F3F"/>
              </a:buClr>
              <a:buSzPct val="100000"/>
            </a:pPr>
            <a:endParaRPr lang="en-US" sz="1800" b="0" dirty="0">
              <a:solidFill>
                <a:schemeClr val="tx1">
                  <a:lumMod val="75000"/>
                  <a:lumOff val="25000"/>
                </a:schemeClr>
              </a:solidFill>
            </a:endParaRPr>
          </a:p>
          <a:p>
            <a:pPr>
              <a:buClr>
                <a:srgbClr val="3F3F3F"/>
              </a:buClr>
              <a:buSzPct val="100000"/>
            </a:pPr>
            <a:endParaRPr lang="en-US" sz="1800" b="0" dirty="0">
              <a:solidFill>
                <a:schemeClr val="tx1">
                  <a:lumMod val="75000"/>
                  <a:lumOff val="25000"/>
                </a:schemeClr>
              </a:solidFill>
            </a:endParaRPr>
          </a:p>
          <a:p>
            <a:pPr>
              <a:buClr>
                <a:srgbClr val="3F3F3F"/>
              </a:buClr>
              <a:buSzPct val="100000"/>
            </a:pPr>
            <a:endParaRPr lang="en-US" sz="1800" b="0" dirty="0">
              <a:solidFill>
                <a:schemeClr val="tx1">
                  <a:lumMod val="75000"/>
                  <a:lumOff val="25000"/>
                </a:schemeClr>
              </a:solidFill>
            </a:endParaRPr>
          </a:p>
          <a:p>
            <a:pPr>
              <a:buClr>
                <a:srgbClr val="3F3F3F"/>
              </a:buClr>
              <a:buSzPct val="100000"/>
            </a:pPr>
            <a:r>
              <a:rPr lang="en-US" sz="1800" b="0" dirty="0">
                <a:solidFill>
                  <a:schemeClr val="tx1">
                    <a:lumMod val="75000"/>
                    <a:lumOff val="25000"/>
                  </a:schemeClr>
                </a:solidFill>
              </a:rPr>
              <a:t>Alternatively, the user may designate specific doors as favorites which allows the user quick access via the Favorites view.</a:t>
            </a:r>
          </a:p>
        </p:txBody>
      </p:sp>
      <p:pic>
        <p:nvPicPr>
          <p:cNvPr id="3" name="Picture 2"/>
          <p:cNvPicPr>
            <a:picLocks noChangeAspect="1"/>
          </p:cNvPicPr>
          <p:nvPr/>
        </p:nvPicPr>
        <p:blipFill>
          <a:blip r:embed="rId3"/>
          <a:stretch>
            <a:fillRect/>
          </a:stretch>
        </p:blipFill>
        <p:spPr>
          <a:xfrm>
            <a:off x="5971546" y="1241767"/>
            <a:ext cx="2426619" cy="5285838"/>
          </a:xfrm>
          <a:prstGeom prst="rect">
            <a:avLst/>
          </a:prstGeom>
        </p:spPr>
      </p:pic>
      <p:cxnSp>
        <p:nvCxnSpPr>
          <p:cNvPr id="6" name="Straight Arrow Connector 5"/>
          <p:cNvCxnSpPr/>
          <p:nvPr/>
        </p:nvCxnSpPr>
        <p:spPr>
          <a:xfrm>
            <a:off x="3644721" y="5306096"/>
            <a:ext cx="2717442" cy="7578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277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16217" y="1184622"/>
            <a:ext cx="2575572" cy="5466093"/>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does a User use </a:t>
            </a:r>
            <a:r>
              <a:rPr lang="en-US" sz="3600" dirty="0" err="1"/>
              <a:t>Brivo</a:t>
            </a:r>
            <a:r>
              <a:rPr lang="en-US" sz="3600" dirty="0"/>
              <a:t> </a:t>
            </a:r>
            <a:r>
              <a:rPr lang="en-US" sz="3600" dirty="0" err="1"/>
              <a:t>Onair</a:t>
            </a:r>
            <a:r>
              <a:rPr lang="en-US" sz="3600" dirty="0"/>
              <a:t> Pass?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17</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728342" y="2136529"/>
            <a:ext cx="4824214" cy="1495313"/>
          </a:xfrm>
        </p:spPr>
        <p:txBody>
          <a:bodyPr>
            <a:noAutofit/>
          </a:bodyPr>
          <a:lstStyle/>
          <a:p>
            <a:pPr>
              <a:buClr>
                <a:srgbClr val="3F3F3F"/>
              </a:buClr>
              <a:buSzPct val="100000"/>
            </a:pPr>
            <a:r>
              <a:rPr lang="en-US" sz="1800" b="0" dirty="0">
                <a:solidFill>
                  <a:schemeClr val="tx1">
                    <a:lumMod val="75000"/>
                    <a:lumOff val="25000"/>
                  </a:schemeClr>
                </a:solidFill>
              </a:rPr>
              <a:t>Once a door has been selected, the user can access the door by holding down the circular button at the bottom of the screen. This button will light up green upon successful access.</a:t>
            </a:r>
          </a:p>
        </p:txBody>
      </p:sp>
      <p:cxnSp>
        <p:nvCxnSpPr>
          <p:cNvPr id="12" name="Straight Arrow Connector 11"/>
          <p:cNvCxnSpPr/>
          <p:nvPr/>
        </p:nvCxnSpPr>
        <p:spPr>
          <a:xfrm>
            <a:off x="4752304" y="3631842"/>
            <a:ext cx="1880316" cy="1056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939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10067756" cy="1147969"/>
          </a:xfrm>
        </p:spPr>
        <p:txBody>
          <a:bodyPr>
            <a:normAutofit/>
          </a:bodyPr>
          <a:lstStyle/>
          <a:p>
            <a:r>
              <a:rPr lang="en-US" sz="3600" dirty="0"/>
              <a:t>How do I revoke a User’s </a:t>
            </a:r>
            <a:r>
              <a:rPr lang="en-US" sz="3600" dirty="0" err="1"/>
              <a:t>Brivo</a:t>
            </a:r>
            <a:r>
              <a:rPr lang="en-US" sz="3600" dirty="0"/>
              <a:t> </a:t>
            </a:r>
            <a:r>
              <a:rPr lang="en-US" sz="3600" dirty="0" err="1"/>
              <a:t>Onair</a:t>
            </a:r>
            <a:r>
              <a:rPr lang="en-US" sz="3600" dirty="0"/>
              <a:t> Pass?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18</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621709" y="1400041"/>
            <a:ext cx="9639151" cy="824932"/>
          </a:xfrm>
        </p:spPr>
        <p:txBody>
          <a:bodyPr>
            <a:noAutofit/>
          </a:bodyPr>
          <a:lstStyle/>
          <a:p>
            <a:pPr>
              <a:buClr>
                <a:srgbClr val="3F3F3F"/>
              </a:buClr>
              <a:buSzPct val="100000"/>
            </a:pPr>
            <a:r>
              <a:rPr lang="en-US" sz="1800" b="0" dirty="0">
                <a:solidFill>
                  <a:schemeClr val="tx1">
                    <a:lumMod val="75000"/>
                    <a:lumOff val="25000"/>
                  </a:schemeClr>
                </a:solidFill>
              </a:rPr>
              <a:t>To revoke a user’s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navigate to the Credentials tab of the User’s detail screen. Then, next to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credential, click on the icon below the Revoke column.</a:t>
            </a:r>
          </a:p>
        </p:txBody>
      </p:sp>
      <p:pic>
        <p:nvPicPr>
          <p:cNvPr id="16" name="Picture 15"/>
          <p:cNvPicPr>
            <a:picLocks noChangeAspect="1"/>
          </p:cNvPicPr>
          <p:nvPr/>
        </p:nvPicPr>
        <p:blipFill>
          <a:blip r:embed="rId3"/>
          <a:stretch>
            <a:fillRect/>
          </a:stretch>
        </p:blipFill>
        <p:spPr>
          <a:xfrm>
            <a:off x="2390810" y="2193169"/>
            <a:ext cx="8221451" cy="4208934"/>
          </a:xfrm>
          <a:prstGeom prst="rect">
            <a:avLst/>
          </a:prstGeom>
        </p:spPr>
      </p:pic>
      <p:sp>
        <p:nvSpPr>
          <p:cNvPr id="19" name="Rectangle 18"/>
          <p:cNvSpPr/>
          <p:nvPr/>
        </p:nvSpPr>
        <p:spPr>
          <a:xfrm>
            <a:off x="3065172" y="6141232"/>
            <a:ext cx="1584102" cy="16742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latin typeface="Tahoma" panose="020B0604030504040204" pitchFamily="34" charset="0"/>
                <a:ea typeface="Tahoma" panose="020B0604030504040204" pitchFamily="34" charset="0"/>
                <a:cs typeface="Tahoma" panose="020B0604030504040204" pitchFamily="34" charset="0"/>
              </a:rPr>
              <a:t>Jdoe@xyz.com</a:t>
            </a:r>
          </a:p>
        </p:txBody>
      </p:sp>
    </p:spTree>
    <p:extLst>
      <p:ext uri="{BB962C8B-B14F-4D97-AF65-F5344CB8AC3E}">
        <p14:creationId xmlns:p14="http://schemas.microsoft.com/office/powerpoint/2010/main" val="2060109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Sept 2019 / 11.46 / 19</a:t>
            </a:r>
          </a:p>
        </p:txBody>
      </p:sp>
      <p:sp>
        <p:nvSpPr>
          <p:cNvPr id="17" name="Text Placeholder 14"/>
          <p:cNvSpPr>
            <a:spLocks noGrp="1"/>
          </p:cNvSpPr>
          <p:nvPr>
            <p:ph type="body" idx="1"/>
          </p:nvPr>
        </p:nvSpPr>
        <p:spPr>
          <a:xfrm>
            <a:off x="518677" y="1416677"/>
            <a:ext cx="9295024" cy="1751526"/>
          </a:xfrm>
        </p:spPr>
        <p:txBody>
          <a:bodyPr>
            <a:normAutofit/>
          </a:bodyPr>
          <a:lstStyle/>
          <a:p>
            <a:pPr>
              <a:spcBef>
                <a:spcPts val="600"/>
              </a:spcBef>
            </a:pPr>
            <a:r>
              <a:rPr lang="en-US" sz="1900" b="0" dirty="0">
                <a:solidFill>
                  <a:schemeClr val="tx1">
                    <a:lumMod val="75000"/>
                    <a:lumOff val="25000"/>
                  </a:schemeClr>
                </a:solidFill>
              </a:rPr>
              <a:t>For additional information and resources,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498052"/>
            <a:ext cx="9295024"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other </a:t>
            </a:r>
            <a:r>
              <a:rPr lang="en-US" sz="1900" b="0" dirty="0" err="1">
                <a:solidFill>
                  <a:schemeClr val="tx1">
                    <a:lumMod val="75000"/>
                    <a:lumOff val="25000"/>
                  </a:schemeClr>
                </a:solidFill>
              </a:rPr>
              <a:t>Brivo</a:t>
            </a:r>
            <a:r>
              <a:rPr lang="en-US" sz="1900" b="0" dirty="0">
                <a:solidFill>
                  <a:schemeClr val="tx1">
                    <a:lumMod val="75000"/>
                    <a:lumOff val="25000"/>
                  </a:schemeClr>
                </a:solidFill>
              </a:rPr>
              <a:t> </a:t>
            </a:r>
            <a:r>
              <a:rPr lang="en-US" sz="1900" b="0" dirty="0" err="1">
                <a:solidFill>
                  <a:schemeClr val="tx1">
                    <a:lumMod val="75000"/>
                    <a:lumOff val="25000"/>
                  </a:schemeClr>
                </a:solidFill>
              </a:rPr>
              <a:t>Onair</a:t>
            </a:r>
            <a:r>
              <a:rPr lang="en-US" sz="1900" b="0" dirty="0">
                <a:solidFill>
                  <a:schemeClr val="tx1">
                    <a:lumMod val="75000"/>
                    <a:lumOff val="25000"/>
                  </a:schemeClr>
                </a:solidFill>
              </a:rPr>
              <a:t> topics.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3.xml><?xml version="1.0" encoding="utf-8"?>
<ds:datastoreItem xmlns:ds="http://schemas.openxmlformats.org/officeDocument/2006/customXml" ds:itemID="{C87F4215-C6BB-44A3-9A5E-9446E6835900}">
  <ds:schemaRefs>
    <ds:schemaRef ds:uri="http://purl.org/dc/elements/1.1/"/>
    <ds:schemaRef ds:uri="http://www.w3.org/XML/1998/namespace"/>
    <ds:schemaRef ds:uri="http://schemas.openxmlformats.org/package/2006/metadata/core-properties"/>
    <ds:schemaRef ds:uri="16c05727-aa75-4e4a-9b5f-8a80a1165891"/>
    <ds:schemaRef ds:uri="http://schemas.microsoft.com/office/infopath/2007/PartnerControls"/>
    <ds:schemaRef ds:uri="http://purl.org/dc/terms/"/>
    <ds:schemaRef ds:uri="http://schemas.microsoft.com/office/2006/documentManagement/types"/>
    <ds:schemaRef ds:uri="71af3243-3dd4-4a8d-8c0d-dd76da1f02a5"/>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1047</Words>
  <Application>Microsoft Office PowerPoint</Application>
  <PresentationFormat>Widescreen</PresentationFormat>
  <Paragraphs>119</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 Black</vt:lpstr>
      <vt:lpstr>Calibri</vt:lpstr>
      <vt:lpstr>Calibri Light</vt:lpstr>
      <vt:lpstr>Tahoma</vt:lpstr>
      <vt:lpstr>Trebuchet MS</vt:lpstr>
      <vt:lpstr>Wingdings 3</vt:lpstr>
      <vt:lpstr>Facet</vt:lpstr>
      <vt:lpstr>Brivo Onair Access Control End-User Training Brivo Onair Pass</vt:lpstr>
      <vt:lpstr>Table of Contents</vt:lpstr>
      <vt:lpstr>What is Brivo Onair Pass?</vt:lpstr>
      <vt:lpstr>How do I enable Brivo Onair Pass functionality? </vt:lpstr>
      <vt:lpstr>How do I enable Brivo Onair Pass functionality? </vt:lpstr>
      <vt:lpstr>How do I enable Brivo Onair Pass functionality? </vt:lpstr>
      <vt:lpstr>How do I enable Brivo Onair Pass functionality? </vt:lpstr>
      <vt:lpstr>How do I enable Brivo Onair Pass functionality? </vt:lpstr>
      <vt:lpstr>How do I assign a Brivo Onair Pass to a User?</vt:lpstr>
      <vt:lpstr>How do I assign a Brivo Onair Pass to a User? </vt:lpstr>
      <vt:lpstr>How do I assign a Brivo Onair Pass to a User? </vt:lpstr>
      <vt:lpstr>How do I assign a Brivo Onair Pass to a User? </vt:lpstr>
      <vt:lpstr>How do I assign a Brivo Onair Pass to a User? </vt:lpstr>
      <vt:lpstr>How do I assign a Brivo Onair Pass to a User? </vt:lpstr>
      <vt:lpstr>How does a User use Brivo Onair Pass? </vt:lpstr>
      <vt:lpstr>How does a User use Brivo Onair Pass? </vt:lpstr>
      <vt:lpstr>How does a User use Brivo Onair Pass? </vt:lpstr>
      <vt:lpstr>How do I revoke a User’s Brivo Onair Pass? </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2019-09-22T04:32:22Z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