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17" r:id="rId4"/>
  </p:sldMasterIdLst>
  <p:notesMasterIdLst>
    <p:notesMasterId r:id="rId14"/>
  </p:notesMasterIdLst>
  <p:handoutMasterIdLst>
    <p:handoutMasterId r:id="rId15"/>
  </p:handoutMasterIdLst>
  <p:sldIdLst>
    <p:sldId id="256" r:id="rId5"/>
    <p:sldId id="282" r:id="rId6"/>
    <p:sldId id="283" r:id="rId7"/>
    <p:sldId id="284" r:id="rId8"/>
    <p:sldId id="272" r:id="rId9"/>
    <p:sldId id="285" r:id="rId10"/>
    <p:sldId id="287" r:id="rId11"/>
    <p:sldId id="273" r:id="rId12"/>
    <p:sldId id="281" r:id="rId13"/>
  </p:sldIdLst>
  <p:sldSz cx="12192000" cy="6858000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7C9"/>
    <a:srgbClr val="F2F2F2"/>
    <a:srgbClr val="014067"/>
    <a:srgbClr val="3F3F3F"/>
    <a:srgbClr val="014E7D"/>
    <a:srgbClr val="013657"/>
    <a:srgbClr val="01456F"/>
    <a:srgbClr val="014B79"/>
    <a:srgbClr val="002774"/>
    <a:srgbClr val="929A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6362" autoAdjust="0"/>
  </p:normalViewPr>
  <p:slideViewPr>
    <p:cSldViewPr snapToGrid="0" showGuides="1">
      <p:cViewPr varScale="1">
        <p:scale>
          <a:sx n="74" d="100"/>
          <a:sy n="74" d="100"/>
        </p:scale>
        <p:origin x="84" y="876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-328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68"/>
    </p:cViewPr>
  </p:sorterViewPr>
  <p:notesViewPr>
    <p:cSldViewPr snapToGrid="0" showGuides="1">
      <p:cViewPr varScale="1">
        <p:scale>
          <a:sx n="84" d="100"/>
          <a:sy n="84" d="100"/>
        </p:scale>
        <p:origin x="190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9/27/2019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7" name="Group 6"/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8" name="Diagonal Stripe 7"/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8"/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Parallelogram 9"/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1" name="Parallelogram 10"/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07913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3211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4354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3056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3538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133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63603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218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4253820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July 2019 / 2</a:t>
            </a:r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881871" y="6041362"/>
            <a:ext cx="1392132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 July 2019 /</a:t>
            </a:r>
            <a:fld id="{8699F50C-BE38-4BD0-BA84-9B090E1F2B9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" y="4411"/>
            <a:ext cx="12201704" cy="6866467"/>
            <a:chOff x="0" y="-8467"/>
            <a:chExt cx="12188825" cy="6866467"/>
          </a:xfrm>
        </p:grpSpPr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408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651" r:id="rId10"/>
    <p:sldLayoutId id="2147483685" r:id="rId11"/>
    <p:sldLayoutId id="2147483706" r:id="rId12"/>
    <p:sldLayoutId id="2147483710" r:id="rId13"/>
    <p:sldLayoutId id="2147483711" r:id="rId14"/>
    <p:sldLayoutId id="2147483674" r:id="rId15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slide" Target="slide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8.xml"/><Relationship Id="rId5" Type="http://schemas.openxmlformats.org/officeDocument/2006/relationships/slide" Target="slide5.xml"/><Relationship Id="rId4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vo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mgsecurity.com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youtube.com/channel/UCuLmMPSKIlLxQEExCCsfkm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36371" y="2343954"/>
            <a:ext cx="9942491" cy="1173351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Access Control End-User Training</a:t>
            </a:r>
            <a:b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General Overview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546" y="4111307"/>
            <a:ext cx="3737235" cy="142989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4729" y="3629640"/>
            <a:ext cx="3350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Presented by:</a:t>
            </a:r>
          </a:p>
        </p:txBody>
      </p:sp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14"/>
          <p:cNvSpPr>
            <a:spLocks noGrp="1"/>
          </p:cNvSpPr>
          <p:nvPr>
            <p:ph type="body" idx="1"/>
          </p:nvPr>
        </p:nvSpPr>
        <p:spPr>
          <a:xfrm>
            <a:off x="586918" y="1390918"/>
            <a:ext cx="10553044" cy="959638"/>
          </a:xfrm>
        </p:spPr>
        <p:txBody>
          <a:bodyPr>
            <a:noAutofit/>
          </a:bodyPr>
          <a:lstStyle/>
          <a:p>
            <a:r>
              <a:rPr lang="en-US" sz="24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Access Control End-User Training</a:t>
            </a:r>
          </a:p>
          <a:p>
            <a:r>
              <a:rPr 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General Overview </a:t>
            </a:r>
          </a:p>
        </p:txBody>
      </p:sp>
      <p:sp>
        <p:nvSpPr>
          <p:cNvPr id="26" name="Title 13"/>
          <p:cNvSpPr>
            <a:spLocks noGrp="1"/>
          </p:cNvSpPr>
          <p:nvPr>
            <p:ph type="title"/>
          </p:nvPr>
        </p:nvSpPr>
        <p:spPr>
          <a:xfrm>
            <a:off x="518678" y="2964"/>
            <a:ext cx="8333222" cy="1147969"/>
          </a:xfrm>
        </p:spPr>
        <p:txBody>
          <a:bodyPr>
            <a:normAutofit/>
          </a:bodyPr>
          <a:lstStyle/>
          <a:p>
            <a:r>
              <a:rPr lang="en-US" sz="3600" dirty="0"/>
              <a:t>Table of Contents</a:t>
            </a:r>
            <a:endParaRPr lang="en-US" sz="3600" b="0" dirty="0"/>
          </a:p>
        </p:txBody>
      </p:sp>
      <p:sp>
        <p:nvSpPr>
          <p:cNvPr id="28" name="TextBox 27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2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96604" y="2714894"/>
            <a:ext cx="877927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What is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Brivo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Onair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?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			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3" action="ppaction://hlinksldjump"/>
              </a:rPr>
              <a:t>Slide 3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How do I access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Brivo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Onair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?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	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4" action="ppaction://hlinksldjump"/>
              </a:rPr>
              <a:t>Slide 4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How do I navigate the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Brivo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OnairHome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 Page?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5" action="ppaction://hlinksldjump"/>
              </a:rPr>
              <a:t>Slides 5 - 7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/>
              </a:rPr>
              <a:t>How do I log off?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			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6" action="ppaction://hlinksldjump"/>
              </a:rPr>
              <a:t>Slide 8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 action="ppaction://hlinksldjump"/>
              </a:rPr>
              <a:t>Additional Resources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									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linkClick r:id="rId7" action="ppaction://hlinksldjump"/>
              </a:rPr>
              <a:t>Slide 9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4E18385-8BEA-4522-ABAA-5AB38F0D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07" y="1582008"/>
            <a:ext cx="10553044" cy="3773764"/>
          </a:xfrm>
        </p:spPr>
        <p:txBody>
          <a:bodyPr>
            <a:noAutofit/>
          </a:bodyPr>
          <a:lstStyle/>
          <a:p>
            <a:r>
              <a:rPr lang="en-US" sz="24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4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 a web-based software application that allows you to manage your organization’s access control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access control system is the physical security system which selectively restricts physical access to various areas within your workplace.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While your version of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may vary slightly from the screenshots you are about to see, please note that your version should look and function very similarly.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2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964"/>
            <a:ext cx="8333222" cy="1147969"/>
          </a:xfrm>
        </p:spPr>
        <p:txBody>
          <a:bodyPr>
            <a:normAutofit/>
          </a:bodyPr>
          <a:lstStyle/>
          <a:p>
            <a:r>
              <a:rPr lang="en-US" sz="3600" dirty="0"/>
              <a:t>What is </a:t>
            </a:r>
            <a:r>
              <a:rPr lang="en-US" sz="3600" dirty="0" err="1"/>
              <a:t>Brivo</a:t>
            </a:r>
            <a:r>
              <a:rPr lang="en-US" sz="3600" dirty="0"/>
              <a:t> </a:t>
            </a:r>
            <a:r>
              <a:rPr lang="en-US" sz="3600" dirty="0" err="1"/>
              <a:t>Onair</a:t>
            </a:r>
            <a:r>
              <a:rPr lang="en-US" sz="3600" dirty="0"/>
              <a:t>?</a:t>
            </a:r>
            <a:endParaRPr lang="en-US" sz="3600" b="0" dirty="0"/>
          </a:p>
        </p:txBody>
      </p:sp>
      <p:sp>
        <p:nvSpPr>
          <p:cNvPr id="2" name="TextBox 1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3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987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4E18385-8BEA-4522-ABAA-5AB38F0D4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307" y="1166207"/>
            <a:ext cx="9381774" cy="848670"/>
          </a:xfrm>
        </p:spPr>
        <p:txBody>
          <a:bodyPr>
            <a:noAutofit/>
          </a:bodyPr>
          <a:lstStyle/>
          <a:p>
            <a:r>
              <a:rPr lang="en-US" sz="2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Because </a:t>
            </a:r>
            <a:r>
              <a:rPr lang="en-US" sz="22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is a web-based platform, you can access it using any computer that is connected to the Internet. 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964"/>
            <a:ext cx="8333222" cy="1147969"/>
          </a:xfrm>
        </p:spPr>
        <p:txBody>
          <a:bodyPr>
            <a:normAutofit/>
          </a:bodyPr>
          <a:lstStyle/>
          <a:p>
            <a:r>
              <a:rPr lang="en-US" sz="3600" dirty="0"/>
              <a:t>How do I access </a:t>
            </a:r>
            <a:r>
              <a:rPr lang="en-US" sz="3600" dirty="0" err="1"/>
              <a:t>Brivo</a:t>
            </a:r>
            <a:r>
              <a:rPr lang="en-US" sz="3600" dirty="0"/>
              <a:t> </a:t>
            </a:r>
            <a:r>
              <a:rPr lang="en-US" sz="3600" dirty="0" err="1"/>
              <a:t>Onair</a:t>
            </a:r>
            <a:r>
              <a:rPr lang="en-US" sz="3600" dirty="0"/>
              <a:t>?</a:t>
            </a:r>
            <a:endParaRPr lang="en-US" sz="3600" b="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28" name="Text Placeholder 14"/>
          <p:cNvSpPr>
            <a:spLocks noGrp="1"/>
          </p:cNvSpPr>
          <p:nvPr>
            <p:ph type="body" idx="1"/>
          </p:nvPr>
        </p:nvSpPr>
        <p:spPr>
          <a:xfrm>
            <a:off x="658695" y="1921951"/>
            <a:ext cx="9167693" cy="121387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Simply type into your browser the following URL address: 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www.brivo.com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Then select “Login” from the upper right corner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r="78343"/>
          <a:stretch/>
        </p:blipFill>
        <p:spPr>
          <a:xfrm>
            <a:off x="734024" y="2865472"/>
            <a:ext cx="2244307" cy="13049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5414" r="1903" b="8784"/>
          <a:stretch/>
        </p:blipFill>
        <p:spPr>
          <a:xfrm>
            <a:off x="6815709" y="4347821"/>
            <a:ext cx="3540034" cy="244139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49664"/>
          <a:stretch/>
        </p:blipFill>
        <p:spPr>
          <a:xfrm>
            <a:off x="2978331" y="2865472"/>
            <a:ext cx="5216883" cy="1304657"/>
          </a:xfrm>
          <a:prstGeom prst="rect">
            <a:avLst/>
          </a:prstGeom>
        </p:spPr>
      </p:pic>
      <p:sp>
        <p:nvSpPr>
          <p:cNvPr id="10" name="Text Placeholder 14"/>
          <p:cNvSpPr>
            <a:spLocks noGrp="1"/>
          </p:cNvSpPr>
          <p:nvPr>
            <p:ph type="body" idx="1"/>
          </p:nvPr>
        </p:nvSpPr>
        <p:spPr>
          <a:xfrm>
            <a:off x="1618619" y="5131992"/>
            <a:ext cx="5239834" cy="762765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Enter your JMG-provided username and password and then click “Log In”</a:t>
            </a:r>
          </a:p>
        </p:txBody>
      </p:sp>
    </p:spTree>
    <p:extLst>
      <p:ext uri="{BB962C8B-B14F-4D97-AF65-F5344CB8AC3E}">
        <p14:creationId xmlns:p14="http://schemas.microsoft.com/office/powerpoint/2010/main" val="160258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6" y="25043"/>
            <a:ext cx="10205929" cy="1147969"/>
          </a:xfrm>
        </p:spPr>
        <p:txBody>
          <a:bodyPr>
            <a:noAutofit/>
          </a:bodyPr>
          <a:lstStyle/>
          <a:p>
            <a:r>
              <a:rPr lang="en-US" sz="3600" dirty="0"/>
              <a:t>How do I navigate the </a:t>
            </a:r>
            <a:r>
              <a:rPr lang="en-US" sz="3600" dirty="0" err="1"/>
              <a:t>Brivo</a:t>
            </a:r>
            <a:r>
              <a:rPr lang="en-US" sz="3600" dirty="0"/>
              <a:t> </a:t>
            </a:r>
            <a:r>
              <a:rPr lang="en-US" sz="3600" dirty="0" err="1"/>
              <a:t>Onair</a:t>
            </a:r>
            <a:r>
              <a:rPr lang="en-US" sz="3600" dirty="0"/>
              <a:t> Home Page?</a:t>
            </a:r>
            <a:endParaRPr lang="en-US" sz="3600" b="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5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idx="1"/>
          </p:nvPr>
        </p:nvSpPr>
        <p:spPr>
          <a:xfrm>
            <a:off x="859717" y="1749255"/>
            <a:ext cx="10047769" cy="436929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At the top of the home page you will see various tabs across the top of the screen. An arrow next to the tab title indicates a drop down menu is available.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Home = returns you to the home page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Activity = provides a list of events such as successful/unsuccessful access of doors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Video = allows you to view video if your security cameras are connected to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Users = allows you to view and manage individual users and groups of users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Reports = houses all reports such as User Reports, Activity Reports, etc.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Setup = contains all setup information for your access control system such as administrators, door schedules, notifications, cards, etc.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Journal = provides quick access to a log of Administrator activities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Lockdown = enables you to override regular access privileges in an emergency situation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Help = contains support documentation</a:t>
            </a:r>
            <a:endParaRPr lang="en-US" sz="19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" r="28916" b="94530"/>
          <a:stretch/>
        </p:blipFill>
        <p:spPr>
          <a:xfrm>
            <a:off x="951157" y="1303641"/>
            <a:ext cx="9461865" cy="49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18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6</a:t>
            </a:r>
          </a:p>
        </p:txBody>
      </p:sp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518676" y="25043"/>
            <a:ext cx="10205929" cy="1147969"/>
          </a:xfrm>
        </p:spPr>
        <p:txBody>
          <a:bodyPr>
            <a:noAutofit/>
          </a:bodyPr>
          <a:lstStyle/>
          <a:p>
            <a:r>
              <a:rPr lang="en-US" sz="3600" dirty="0"/>
              <a:t>How do I navigate the </a:t>
            </a:r>
            <a:r>
              <a:rPr lang="en-US" sz="3600" dirty="0" err="1"/>
              <a:t>Brivo</a:t>
            </a:r>
            <a:r>
              <a:rPr lang="en-US" sz="3600" dirty="0"/>
              <a:t> </a:t>
            </a:r>
            <a:r>
              <a:rPr lang="en-US" sz="3600" dirty="0" err="1"/>
              <a:t>Onair</a:t>
            </a:r>
            <a:r>
              <a:rPr lang="en-US" sz="3600" dirty="0"/>
              <a:t> Home Page?</a:t>
            </a:r>
            <a:endParaRPr lang="en-US" sz="3600" b="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" t="11441" r="42954" b="63785"/>
          <a:stretch/>
        </p:blipFill>
        <p:spPr>
          <a:xfrm>
            <a:off x="1049003" y="1251349"/>
            <a:ext cx="7951306" cy="22886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6335" y="1514110"/>
            <a:ext cx="2869146" cy="3696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bg1"/>
                </a:solidFill>
              </a:rPr>
              <a:t>Welcome, Jane Smith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43189" y="2233058"/>
            <a:ext cx="1082293" cy="2661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1234567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0044" y="2233058"/>
            <a:ext cx="1082293" cy="2661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/>
                </a:solidFill>
              </a:rPr>
              <a:t>jsmith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88461" y="2225471"/>
            <a:ext cx="1288194" cy="2661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JMG Client XYZ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idx="1"/>
          </p:nvPr>
        </p:nvSpPr>
        <p:spPr>
          <a:xfrm>
            <a:off x="859717" y="3672727"/>
            <a:ext cx="9891016" cy="77411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Just below the row of tabs, you will see your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account information summarized.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idx="1"/>
          </p:nvPr>
        </p:nvSpPr>
        <p:spPr>
          <a:xfrm>
            <a:off x="5805972" y="4672186"/>
            <a:ext cx="2645642" cy="1127241"/>
          </a:xfrm>
        </p:spPr>
        <p:txBody>
          <a:bodyPr>
            <a:noAutofit/>
          </a:bodyPr>
          <a:lstStyle/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Administrator Status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Time Zone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Dealer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 Placeholder 14"/>
          <p:cNvSpPr>
            <a:spLocks noGrp="1"/>
          </p:cNvSpPr>
          <p:nvPr>
            <p:ph type="body" idx="1"/>
          </p:nvPr>
        </p:nvSpPr>
        <p:spPr>
          <a:xfrm>
            <a:off x="2297547" y="4672186"/>
            <a:ext cx="2645642" cy="1127241"/>
          </a:xfrm>
        </p:spPr>
        <p:txBody>
          <a:bodyPr>
            <a:noAutofit/>
          </a:bodyPr>
          <a:lstStyle/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Account Name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Account Number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Administrator ID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472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031081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7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" t="37232" r="19335" b="31007"/>
          <a:stretch/>
        </p:blipFill>
        <p:spPr>
          <a:xfrm>
            <a:off x="404953" y="1576516"/>
            <a:ext cx="6908355" cy="1839287"/>
          </a:xfrm>
          <a:prstGeom prst="rect">
            <a:avLst/>
          </a:prstGeom>
        </p:spPr>
      </p:pic>
      <p:sp>
        <p:nvSpPr>
          <p:cNvPr id="11" name="Title 13"/>
          <p:cNvSpPr>
            <a:spLocks noGrp="1"/>
          </p:cNvSpPr>
          <p:nvPr>
            <p:ph type="title"/>
          </p:nvPr>
        </p:nvSpPr>
        <p:spPr>
          <a:xfrm>
            <a:off x="518676" y="25043"/>
            <a:ext cx="10205929" cy="1147969"/>
          </a:xfrm>
        </p:spPr>
        <p:txBody>
          <a:bodyPr>
            <a:noAutofit/>
          </a:bodyPr>
          <a:lstStyle/>
          <a:p>
            <a:r>
              <a:rPr lang="en-US" sz="3600" dirty="0"/>
              <a:t>How do I navigate the </a:t>
            </a:r>
            <a:r>
              <a:rPr lang="en-US" sz="3600" dirty="0" err="1"/>
              <a:t>Brivo</a:t>
            </a:r>
            <a:r>
              <a:rPr lang="en-US" sz="3600" dirty="0"/>
              <a:t> </a:t>
            </a:r>
            <a:r>
              <a:rPr lang="en-US" sz="3600" dirty="0" err="1"/>
              <a:t>Onair</a:t>
            </a:r>
            <a:r>
              <a:rPr lang="en-US" sz="3600" dirty="0"/>
              <a:t> Home Page?</a:t>
            </a:r>
            <a:endParaRPr lang="en-US" sz="3600" b="0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483330" y="3500919"/>
            <a:ext cx="6335482" cy="847568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the middle of the home page, you will see shortcuts to the most common administrative tasks.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Text Placeholder 14"/>
          <p:cNvSpPr>
            <a:spLocks noGrp="1"/>
          </p:cNvSpPr>
          <p:nvPr>
            <p:ph type="body" idx="1"/>
          </p:nvPr>
        </p:nvSpPr>
        <p:spPr>
          <a:xfrm>
            <a:off x="646160" y="4389336"/>
            <a:ext cx="3489299" cy="1384663"/>
          </a:xfrm>
        </p:spPr>
        <p:txBody>
          <a:bodyPr>
            <a:noAutofit/>
          </a:bodyPr>
          <a:lstStyle/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New User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a User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Find a Card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View Eagle Eye (cameras)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 Placeholder 14"/>
          <p:cNvSpPr>
            <a:spLocks noGrp="1"/>
          </p:cNvSpPr>
          <p:nvPr>
            <p:ph type="body" idx="1"/>
          </p:nvPr>
        </p:nvSpPr>
        <p:spPr>
          <a:xfrm>
            <a:off x="4402183" y="4402399"/>
            <a:ext cx="3489299" cy="1384663"/>
          </a:xfrm>
        </p:spPr>
        <p:txBody>
          <a:bodyPr>
            <a:noAutofit/>
          </a:bodyPr>
          <a:lstStyle/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Change Password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Unlock Door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Search for Video</a:t>
            </a:r>
          </a:p>
          <a:p>
            <a:pPr marL="283464" indent="-283464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8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18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Pass</a:t>
            </a:r>
            <a:endParaRPr lang="en-US" sz="20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 Placeholder 14"/>
          <p:cNvSpPr>
            <a:spLocks noGrp="1"/>
          </p:cNvSpPr>
          <p:nvPr>
            <p:ph type="body" idx="1"/>
          </p:nvPr>
        </p:nvSpPr>
        <p:spPr>
          <a:xfrm>
            <a:off x="7891482" y="4733207"/>
            <a:ext cx="3069120" cy="1330751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on the right side of the home page, you will see shortcuts to your reports.</a:t>
            </a:r>
            <a:endParaRPr lang="en-US" sz="18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923" y="2367988"/>
            <a:ext cx="2346786" cy="226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39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7" y="28722"/>
            <a:ext cx="8844264" cy="1147969"/>
          </a:xfrm>
        </p:spPr>
        <p:txBody>
          <a:bodyPr>
            <a:normAutofit/>
          </a:bodyPr>
          <a:lstStyle/>
          <a:p>
            <a:r>
              <a:rPr lang="en-US" sz="3600" dirty="0"/>
              <a:t>How do I log off?</a:t>
            </a:r>
            <a:endParaRPr lang="en-US" sz="3600" b="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069718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8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idx="1"/>
          </p:nvPr>
        </p:nvSpPr>
        <p:spPr>
          <a:xfrm>
            <a:off x="275228" y="1925236"/>
            <a:ext cx="10361128" cy="1175799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log off, from any screen within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20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simply click on the arrow next to your name in the upper right corner of the screen which will cause a drop down menu to appear.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358" t="11360" r="47295" b="66617"/>
          <a:stretch/>
        </p:blipFill>
        <p:spPr>
          <a:xfrm>
            <a:off x="2553023" y="3609420"/>
            <a:ext cx="2777255" cy="276062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25581" y="3609420"/>
            <a:ext cx="1215228" cy="30777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Jane Smith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32749" b="-2931"/>
          <a:stretch/>
        </p:blipFill>
        <p:spPr>
          <a:xfrm>
            <a:off x="275228" y="1520101"/>
            <a:ext cx="8583589" cy="460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84883" t="1" b="-3588"/>
          <a:stretch/>
        </p:blipFill>
        <p:spPr>
          <a:xfrm>
            <a:off x="8858817" y="1517164"/>
            <a:ext cx="1929450" cy="4637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43036" y="1610531"/>
            <a:ext cx="979388" cy="2775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Jane Smith</a:t>
            </a:r>
          </a:p>
        </p:txBody>
      </p:sp>
      <p:sp>
        <p:nvSpPr>
          <p:cNvPr id="10" name="Oval 9"/>
          <p:cNvSpPr/>
          <p:nvPr/>
        </p:nvSpPr>
        <p:spPr>
          <a:xfrm>
            <a:off x="10317707" y="1378423"/>
            <a:ext cx="491318" cy="65706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80319" y="5769519"/>
            <a:ext cx="1106600" cy="657067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 Placeholder 14"/>
          <p:cNvSpPr>
            <a:spLocks noGrp="1"/>
          </p:cNvSpPr>
          <p:nvPr>
            <p:ph type="body" idx="1"/>
          </p:nvPr>
        </p:nvSpPr>
        <p:spPr>
          <a:xfrm>
            <a:off x="5598322" y="4858603"/>
            <a:ext cx="4225220" cy="69812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 “Log Out” to securely log out of </a:t>
            </a:r>
            <a:r>
              <a:rPr lang="en-US" sz="19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Brivo</a:t>
            </a: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900" b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Onair</a:t>
            </a: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0238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E3E5EE03-FBF6-46F5-8085-716AC6CE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7" y="28722"/>
            <a:ext cx="8844264" cy="1147969"/>
          </a:xfrm>
        </p:spPr>
        <p:txBody>
          <a:bodyPr>
            <a:normAutofit/>
          </a:bodyPr>
          <a:lstStyle/>
          <a:p>
            <a:r>
              <a:rPr lang="en-US" sz="3600" dirty="0"/>
              <a:t>Additional Resources</a:t>
            </a:r>
            <a:endParaRPr lang="en-US" sz="3600" b="0" dirty="0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52" y="6063958"/>
            <a:ext cx="1895558" cy="725257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056839" y="6527605"/>
            <a:ext cx="2132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/>
              <a:t>Sept 2019 / 11.42 / 9</a:t>
            </a:r>
          </a:p>
        </p:txBody>
      </p:sp>
      <p:sp>
        <p:nvSpPr>
          <p:cNvPr id="17" name="Text Placeholder 14"/>
          <p:cNvSpPr>
            <a:spLocks noGrp="1"/>
          </p:cNvSpPr>
          <p:nvPr>
            <p:ph type="body" idx="1"/>
          </p:nvPr>
        </p:nvSpPr>
        <p:spPr>
          <a:xfrm>
            <a:off x="518677" y="1648497"/>
            <a:ext cx="9295024" cy="203486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additional resources on how to get the most out of your security system, please visit our website at:</a:t>
            </a:r>
          </a:p>
          <a:p>
            <a:pPr>
              <a:spcBef>
                <a:spcPts val="600"/>
              </a:spcBef>
            </a:pPr>
            <a:endParaRPr lang="en-US" sz="19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spcBef>
                <a:spcPts val="600"/>
              </a:spcBef>
            </a:pPr>
            <a:r>
              <a:rPr lang="en-US" sz="2000" dirty="0">
                <a:hlinkClick r:id="rId3"/>
              </a:rPr>
              <a:t>www.jmgsecurity.com</a:t>
            </a:r>
            <a:endParaRPr lang="en-US" sz="1900" b="0" dirty="0">
              <a:solidFill>
                <a:srgbClr val="0070C0"/>
              </a:solidFill>
              <a:hlinkClick r:id="rId4"/>
            </a:endParaRPr>
          </a:p>
          <a:p>
            <a:pPr>
              <a:spcBef>
                <a:spcPts val="600"/>
              </a:spcBef>
            </a:pPr>
            <a:endParaRPr lang="en-US" sz="1900" b="0" dirty="0">
              <a:solidFill>
                <a:srgbClr val="0937C9"/>
              </a:solidFill>
            </a:endParaRPr>
          </a:p>
        </p:txBody>
      </p:sp>
      <p:sp>
        <p:nvSpPr>
          <p:cNvPr id="13" name="Text Placeholder 14"/>
          <p:cNvSpPr>
            <a:spLocks noGrp="1"/>
          </p:cNvSpPr>
          <p:nvPr>
            <p:ph type="body" idx="1"/>
          </p:nvPr>
        </p:nvSpPr>
        <p:spPr>
          <a:xfrm>
            <a:off x="518677" y="3962133"/>
            <a:ext cx="9295024" cy="114878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Additional PowerPoint training guides are available from JMG on topics such as viewing live video, searching recorded video and exporting video. To request any of these, please contact JMG at </a:t>
            </a:r>
            <a:r>
              <a:rPr lang="en-US" sz="1900" dirty="0">
                <a:solidFill>
                  <a:srgbClr val="C00000"/>
                </a:solidFill>
              </a:rPr>
              <a:t>800-900-4564</a:t>
            </a:r>
            <a:r>
              <a:rPr lang="en-US" sz="19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508682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Custom 6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C42F1A"/>
      </a:accent1>
      <a:accent2>
        <a:srgbClr val="932313"/>
      </a:accent2>
      <a:accent3>
        <a:srgbClr val="B0B0B0"/>
      </a:accent3>
      <a:accent4>
        <a:srgbClr val="62170C"/>
      </a:accent4>
      <a:accent5>
        <a:srgbClr val="C42F1A"/>
      </a:accent5>
      <a:accent6>
        <a:srgbClr val="918655"/>
      </a:accent6>
      <a:hlink>
        <a:srgbClr val="002060"/>
      </a:hlink>
      <a:folHlink>
        <a:srgbClr val="00206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CC658C26212D43ACF33D12F4545EAD" ma:contentTypeVersion="7" ma:contentTypeDescription="Create a new document." ma:contentTypeScope="" ma:versionID="149301a47a52c2d7c5042cf20399767d">
  <xsd:schema xmlns:xsd="http://www.w3.org/2001/XMLSchema" xmlns:xs="http://www.w3.org/2001/XMLSchema" xmlns:p="http://schemas.microsoft.com/office/2006/metadata/properties" xmlns:ns2="9730f460-70de-4b41-9ecf-7ca8e838fee1" targetNamespace="http://schemas.microsoft.com/office/2006/metadata/properties" ma:root="true" ma:fieldsID="a7326b3059c51413bd19144a72667757" ns2:_="">
    <xsd:import namespace="9730f460-70de-4b41-9ecf-7ca8e838fe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0f460-70de-4b41-9ecf-7ca8e838fe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C87835-5D3C-4590-A109-2C25ED0E59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30f460-70de-4b41-9ecf-7ca8e838fe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87F4215-C6BB-44A3-9A5E-9446E6835900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611</Words>
  <Application>Microsoft Office PowerPoint</Application>
  <PresentationFormat>Widescreen</PresentationFormat>
  <Paragraphs>74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Facet</vt:lpstr>
      <vt:lpstr>Brivo Onair Access Control End-User Training General Overview</vt:lpstr>
      <vt:lpstr>Table of Contents</vt:lpstr>
      <vt:lpstr>What is Brivo Onair?</vt:lpstr>
      <vt:lpstr>How do I access Brivo Onair?</vt:lpstr>
      <vt:lpstr>How do I navigate the Brivo Onair Home Page?</vt:lpstr>
      <vt:lpstr>How do I navigate the Brivo Onair Home Page?</vt:lpstr>
      <vt:lpstr>How do I navigate the Brivo Onair Home Page?</vt:lpstr>
      <vt:lpstr>How do I log off?</vt:lpstr>
      <vt:lpstr>Additional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Brivo Onair Access Control End-User Training General Overview</dc:title>
  <dc:creator/>
  <cp:lastModifiedBy/>
  <cp:revision>2</cp:revision>
  <dcterms:created xsi:type="dcterms:W3CDTF">2019-06-25T18:26:35Z</dcterms:created>
  <dcterms:modified xsi:type="dcterms:W3CDTF">2019-09-27T16:02:50Z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0x01010011CC658C26212D43ACF33D12F4545EAD</vt:lpwstr>
  </property>
</Properties>
</file>