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4"/>
  </p:notesMasterIdLst>
  <p:handoutMasterIdLst>
    <p:handoutMasterId r:id="rId25"/>
  </p:handoutMasterIdLst>
  <p:sldIdLst>
    <p:sldId id="256" r:id="rId5"/>
    <p:sldId id="282" r:id="rId6"/>
    <p:sldId id="283" r:id="rId7"/>
    <p:sldId id="288" r:id="rId8"/>
    <p:sldId id="289" r:id="rId9"/>
    <p:sldId id="284" r:id="rId10"/>
    <p:sldId id="291" r:id="rId11"/>
    <p:sldId id="292" r:id="rId12"/>
    <p:sldId id="294" r:id="rId13"/>
    <p:sldId id="293" r:id="rId14"/>
    <p:sldId id="295" r:id="rId15"/>
    <p:sldId id="301" r:id="rId16"/>
    <p:sldId id="302" r:id="rId17"/>
    <p:sldId id="303" r:id="rId18"/>
    <p:sldId id="299" r:id="rId19"/>
    <p:sldId id="304" r:id="rId20"/>
    <p:sldId id="297" r:id="rId21"/>
    <p:sldId id="298" r:id="rId22"/>
    <p:sldId id="281" r:id="rId23"/>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9/21/2019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9/21/2019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9.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17.xml"/><Relationship Id="rId5" Type="http://schemas.openxmlformats.org/officeDocument/2006/relationships/slide" Target="slide11.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236371" y="2343954"/>
            <a:ext cx="9942491" cy="1173351"/>
          </a:xfrm>
        </p:spPr>
        <p:txBody>
          <a:bodyPr>
            <a:noAutofit/>
          </a:bodyPr>
          <a:lstStyle/>
          <a:p>
            <a:pPr algn="ctr"/>
            <a:r>
              <a:rPr lang="en-US" sz="3600" dirty="0" err="1">
                <a:solidFill>
                  <a:schemeClr val="tx1">
                    <a:lumMod val="75000"/>
                    <a:lumOff val="25000"/>
                  </a:schemeClr>
                </a:solidFill>
              </a:rPr>
              <a:t>Brivo</a:t>
            </a:r>
            <a:r>
              <a:rPr lang="en-US" sz="3600" dirty="0">
                <a:solidFill>
                  <a:schemeClr val="tx1">
                    <a:lumMod val="75000"/>
                    <a:lumOff val="25000"/>
                  </a:schemeClr>
                </a:solidFill>
              </a:rPr>
              <a:t> </a:t>
            </a:r>
            <a:r>
              <a:rPr lang="en-US" sz="3600" dirty="0" err="1">
                <a:solidFill>
                  <a:schemeClr val="tx1">
                    <a:lumMod val="75000"/>
                    <a:lumOff val="25000"/>
                  </a:schemeClr>
                </a:solidFill>
              </a:rPr>
              <a:t>Onair</a:t>
            </a:r>
            <a:r>
              <a:rPr lang="en-US" sz="3600" dirty="0">
                <a:solidFill>
                  <a:schemeClr val="tx1">
                    <a:lumMod val="75000"/>
                    <a:lumOff val="25000"/>
                  </a:schemeClr>
                </a:solidFill>
              </a:rPr>
              <a:t> Access Control End-User Training</a:t>
            </a:r>
            <a:br>
              <a:rPr lang="en-US" sz="3600" dirty="0">
                <a:solidFill>
                  <a:schemeClr val="tx1">
                    <a:lumMod val="75000"/>
                    <a:lumOff val="25000"/>
                  </a:schemeClr>
                </a:solidFill>
              </a:rPr>
            </a:br>
            <a:r>
              <a:rPr lang="en-US" sz="2400" dirty="0">
                <a:solidFill>
                  <a:schemeClr val="tx1">
                    <a:lumMod val="75000"/>
                    <a:lumOff val="25000"/>
                  </a:schemeClr>
                </a:solidFill>
              </a:rPr>
              <a:t>Group Management</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86918" y="1390918"/>
            <a:ext cx="10553044" cy="959638"/>
          </a:xfrm>
        </p:spPr>
        <p:txBody>
          <a:bodyPr>
            <a:noAutofit/>
          </a:bodyPr>
          <a:lstStyle/>
          <a:p>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Access Control End-User Training</a:t>
            </a:r>
          </a:p>
          <a:p>
            <a:r>
              <a:rPr lang="en-US" sz="2400" b="0" dirty="0">
                <a:solidFill>
                  <a:schemeClr val="tx1">
                    <a:lumMod val="75000"/>
                    <a:lumOff val="25000"/>
                  </a:schemeClr>
                </a:solidFill>
              </a:rPr>
              <a:t>	Group Management</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Sept 2019 / 11.46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96604" y="2562234"/>
            <a:ext cx="9134477" cy="2139047"/>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is a “user”? What are “groups”?</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create a new group?</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Slides 4 - 10</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How do I add a user to a group?</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11 - 14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do I delete a user from a group?</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Slides 15 – 16</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do I edit/delete a group?</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Slides 17 - 18</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 19</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44180" y="1159096"/>
            <a:ext cx="10553044" cy="2472746"/>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“user” is any person who requires access to one or more doors/floors at your workplace. </a:t>
            </a:r>
          </a:p>
          <a:p>
            <a:pPr marL="800100" lvl="1" indent="-342900">
              <a:spcBef>
                <a:spcPts val="600"/>
              </a:spcBef>
              <a:buFont typeface="Arial" panose="020B0604020202020204" pitchFamily="34" charset="0"/>
              <a:buChar char="•"/>
            </a:pPr>
            <a:r>
              <a:rPr lang="en-US" sz="1800" b="0" dirty="0">
                <a:solidFill>
                  <a:schemeClr val="tx1">
                    <a:lumMod val="75000"/>
                    <a:lumOff val="25000"/>
                  </a:schemeClr>
                </a:solidFill>
              </a:rPr>
              <a:t>A “user” has unique credentials (access card, PIN or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that enable entry at restricted doors.</a:t>
            </a:r>
          </a:p>
          <a:p>
            <a:pPr marL="800100" lvl="1" indent="-342900">
              <a:spcBef>
                <a:spcPts val="600"/>
              </a:spcBef>
              <a:buFont typeface="Arial" panose="020B0604020202020204" pitchFamily="34" charset="0"/>
              <a:buChar char="•"/>
            </a:pPr>
            <a:r>
              <a:rPr lang="en-US" sz="1800" b="0" dirty="0"/>
              <a:t>A “user” can belong to one or more groups depending on your hardware restrictions.</a:t>
            </a: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“group” is a set of users with the same access privileges.</a:t>
            </a:r>
          </a:p>
          <a:p>
            <a:pPr marL="800100" lvl="1" indent="-342900">
              <a:spcBef>
                <a:spcPts val="600"/>
              </a:spcBef>
              <a:buFont typeface="Arial" panose="020B0604020202020204" pitchFamily="34" charset="0"/>
              <a:buChar char="•"/>
            </a:pPr>
            <a:r>
              <a:rPr lang="en-US" sz="1800" b="0" dirty="0"/>
              <a:t>Access privileges are defined at the group level.</a:t>
            </a:r>
            <a:endParaRPr lang="en-US" sz="1800" b="0" dirty="0">
              <a:solidFill>
                <a:schemeClr val="tx1">
                  <a:lumMod val="75000"/>
                  <a:lumOff val="25000"/>
                </a:schemeClr>
              </a:solidFill>
            </a:endParaRPr>
          </a:p>
          <a:p>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333222" cy="1147969"/>
          </a:xfrm>
        </p:spPr>
        <p:txBody>
          <a:bodyPr>
            <a:normAutofit/>
          </a:bodyPr>
          <a:lstStyle/>
          <a:p>
            <a:r>
              <a:rPr lang="en-US" sz="3600" dirty="0"/>
              <a:t>What is a “user”? What are “groups”?</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39" name="TextBox 38"/>
          <p:cNvSpPr txBox="1"/>
          <p:nvPr/>
        </p:nvSpPr>
        <p:spPr>
          <a:xfrm>
            <a:off x="2043081" y="3428879"/>
            <a:ext cx="2111828" cy="369332"/>
          </a:xfrm>
          <a:prstGeom prst="rect">
            <a:avLst/>
          </a:prstGeom>
          <a:noFill/>
        </p:spPr>
        <p:txBody>
          <a:bodyPr wrap="square" rtlCol="0">
            <a:spAutoFit/>
          </a:bodyPr>
          <a:lstStyle/>
          <a:p>
            <a:pPr algn="ctr"/>
            <a:r>
              <a:rPr lang="en-US" b="1" dirty="0">
                <a:solidFill>
                  <a:schemeClr val="accent5">
                    <a:lumMod val="75000"/>
                  </a:schemeClr>
                </a:solidFill>
              </a:rPr>
              <a:t>USERS</a:t>
            </a:r>
          </a:p>
        </p:txBody>
      </p:sp>
      <p:sp>
        <p:nvSpPr>
          <p:cNvPr id="40" name="TextBox 39"/>
          <p:cNvSpPr txBox="1"/>
          <p:nvPr/>
        </p:nvSpPr>
        <p:spPr>
          <a:xfrm>
            <a:off x="2728420" y="4230221"/>
            <a:ext cx="1719943" cy="369332"/>
          </a:xfrm>
          <a:prstGeom prst="rect">
            <a:avLst/>
          </a:prstGeom>
          <a:noFill/>
        </p:spPr>
        <p:txBody>
          <a:bodyPr wrap="square" rtlCol="0">
            <a:spAutoFit/>
          </a:bodyPr>
          <a:lstStyle/>
          <a:p>
            <a:r>
              <a:rPr lang="en-US" dirty="0"/>
              <a:t>User 1</a:t>
            </a:r>
          </a:p>
        </p:txBody>
      </p:sp>
      <p:sp>
        <p:nvSpPr>
          <p:cNvPr id="41" name="Oval 40"/>
          <p:cNvSpPr/>
          <p:nvPr/>
        </p:nvSpPr>
        <p:spPr>
          <a:xfrm>
            <a:off x="2386513" y="4037946"/>
            <a:ext cx="1502229" cy="79800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2778511" y="5570192"/>
            <a:ext cx="1719943" cy="369332"/>
          </a:xfrm>
          <a:prstGeom prst="rect">
            <a:avLst/>
          </a:prstGeom>
          <a:noFill/>
        </p:spPr>
        <p:txBody>
          <a:bodyPr wrap="square" rtlCol="0">
            <a:spAutoFit/>
          </a:bodyPr>
          <a:lstStyle/>
          <a:p>
            <a:r>
              <a:rPr lang="en-US" dirty="0"/>
              <a:t>User 2</a:t>
            </a:r>
          </a:p>
        </p:txBody>
      </p:sp>
      <p:sp>
        <p:nvSpPr>
          <p:cNvPr id="45" name="Oval 44"/>
          <p:cNvSpPr/>
          <p:nvPr/>
        </p:nvSpPr>
        <p:spPr>
          <a:xfrm>
            <a:off x="2415664" y="5368736"/>
            <a:ext cx="1502229" cy="79800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6273031" y="4262990"/>
            <a:ext cx="3287485" cy="369332"/>
          </a:xfrm>
          <a:prstGeom prst="rect">
            <a:avLst/>
          </a:prstGeom>
          <a:noFill/>
          <a:ln w="19050">
            <a:solidFill>
              <a:srgbClr val="0937C9"/>
            </a:solidFill>
          </a:ln>
        </p:spPr>
        <p:txBody>
          <a:bodyPr wrap="square" rtlCol="0">
            <a:spAutoFit/>
          </a:bodyPr>
          <a:lstStyle/>
          <a:p>
            <a:pPr algn="ctr"/>
            <a:r>
              <a:rPr lang="en-US" dirty="0"/>
              <a:t>Executive/Management</a:t>
            </a:r>
          </a:p>
        </p:txBody>
      </p:sp>
      <p:sp>
        <p:nvSpPr>
          <p:cNvPr id="47" name="TextBox 46"/>
          <p:cNvSpPr txBox="1"/>
          <p:nvPr/>
        </p:nvSpPr>
        <p:spPr>
          <a:xfrm>
            <a:off x="6434142" y="3422779"/>
            <a:ext cx="2986725" cy="369332"/>
          </a:xfrm>
          <a:prstGeom prst="rect">
            <a:avLst/>
          </a:prstGeom>
          <a:noFill/>
        </p:spPr>
        <p:txBody>
          <a:bodyPr wrap="square" rtlCol="0">
            <a:spAutoFit/>
          </a:bodyPr>
          <a:lstStyle/>
          <a:p>
            <a:pPr algn="ctr"/>
            <a:r>
              <a:rPr lang="en-US" b="1" dirty="0">
                <a:solidFill>
                  <a:srgbClr val="0937C9"/>
                </a:solidFill>
              </a:rPr>
              <a:t>GROUPS/ACCESS RIGHTS</a:t>
            </a:r>
          </a:p>
        </p:txBody>
      </p:sp>
      <p:sp>
        <p:nvSpPr>
          <p:cNvPr id="49" name="TextBox 48"/>
          <p:cNvSpPr txBox="1"/>
          <p:nvPr/>
        </p:nvSpPr>
        <p:spPr>
          <a:xfrm>
            <a:off x="6273030" y="4895057"/>
            <a:ext cx="3287485" cy="369332"/>
          </a:xfrm>
          <a:prstGeom prst="rect">
            <a:avLst/>
          </a:prstGeom>
          <a:noFill/>
          <a:ln w="19050">
            <a:solidFill>
              <a:srgbClr val="0937C9"/>
            </a:solidFill>
          </a:ln>
        </p:spPr>
        <p:txBody>
          <a:bodyPr wrap="square" rtlCol="0">
            <a:spAutoFit/>
          </a:bodyPr>
          <a:lstStyle/>
          <a:p>
            <a:pPr algn="ctr"/>
            <a:r>
              <a:rPr lang="en-US" dirty="0"/>
              <a:t>Human Resources</a:t>
            </a:r>
          </a:p>
        </p:txBody>
      </p:sp>
      <p:sp>
        <p:nvSpPr>
          <p:cNvPr id="50" name="TextBox 49"/>
          <p:cNvSpPr txBox="1"/>
          <p:nvPr/>
        </p:nvSpPr>
        <p:spPr>
          <a:xfrm>
            <a:off x="6273029" y="5585159"/>
            <a:ext cx="3287485" cy="369332"/>
          </a:xfrm>
          <a:prstGeom prst="rect">
            <a:avLst/>
          </a:prstGeom>
          <a:noFill/>
          <a:ln w="19050">
            <a:solidFill>
              <a:srgbClr val="0937C9"/>
            </a:solidFill>
          </a:ln>
        </p:spPr>
        <p:txBody>
          <a:bodyPr wrap="square" rtlCol="0">
            <a:spAutoFit/>
          </a:bodyPr>
          <a:lstStyle/>
          <a:p>
            <a:pPr algn="ctr"/>
            <a:r>
              <a:rPr lang="en-US" dirty="0"/>
              <a:t>Janitorial</a:t>
            </a:r>
          </a:p>
        </p:txBody>
      </p:sp>
      <p:cxnSp>
        <p:nvCxnSpPr>
          <p:cNvPr id="5" name="Straight Connector 4"/>
          <p:cNvCxnSpPr>
            <a:endCxn id="46" idx="1"/>
          </p:cNvCxnSpPr>
          <p:nvPr/>
        </p:nvCxnSpPr>
        <p:spPr>
          <a:xfrm flipV="1">
            <a:off x="3888742" y="4447656"/>
            <a:ext cx="2384289" cy="794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endCxn id="49" idx="1"/>
          </p:cNvCxnSpPr>
          <p:nvPr/>
        </p:nvCxnSpPr>
        <p:spPr>
          <a:xfrm>
            <a:off x="3917893" y="4535172"/>
            <a:ext cx="2355137" cy="544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5" idx="6"/>
            <a:endCxn id="50" idx="1"/>
          </p:cNvCxnSpPr>
          <p:nvPr/>
        </p:nvCxnSpPr>
        <p:spPr>
          <a:xfrm>
            <a:off x="3917893" y="5767737"/>
            <a:ext cx="2355136" cy="20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58444" y="1857287"/>
            <a:ext cx="8754409" cy="4183278"/>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998780"/>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home page, click on the Users tab at the top of the screen and then select Groups.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4</a:t>
            </a:r>
          </a:p>
        </p:txBody>
      </p:sp>
      <p:sp>
        <p:nvSpPr>
          <p:cNvPr id="8" name="TextBox 7"/>
          <p:cNvSpPr txBox="1"/>
          <p:nvPr/>
        </p:nvSpPr>
        <p:spPr>
          <a:xfrm>
            <a:off x="5275799" y="3214888"/>
            <a:ext cx="695455"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
        <p:nvSpPr>
          <p:cNvPr id="9" name="TextBox 8"/>
          <p:cNvSpPr txBox="1"/>
          <p:nvPr/>
        </p:nvSpPr>
        <p:spPr>
          <a:xfrm>
            <a:off x="3028282" y="3214888"/>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0" name="TextBox 9"/>
          <p:cNvSpPr txBox="1"/>
          <p:nvPr/>
        </p:nvSpPr>
        <p:spPr>
          <a:xfrm>
            <a:off x="4134729" y="3214888"/>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222732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364668"/>
            <a:ext cx="9381774" cy="392139"/>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The next screen displays all currently existing groups. From the top of the screen select “New Group”.</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5</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pic>
        <p:nvPicPr>
          <p:cNvPr id="2" name="Picture 1"/>
          <p:cNvPicPr>
            <a:picLocks noChangeAspect="1"/>
          </p:cNvPicPr>
          <p:nvPr/>
        </p:nvPicPr>
        <p:blipFill>
          <a:blip r:embed="rId3"/>
          <a:stretch>
            <a:fillRect/>
          </a:stretch>
        </p:blipFill>
        <p:spPr>
          <a:xfrm>
            <a:off x="495252" y="1756807"/>
            <a:ext cx="10285480" cy="4164924"/>
          </a:xfrm>
          <a:prstGeom prst="rect">
            <a:avLst/>
          </a:prstGeom>
        </p:spPr>
      </p:pic>
    </p:spTree>
    <p:extLst>
      <p:ext uri="{BB962C8B-B14F-4D97-AF65-F5344CB8AC3E}">
        <p14:creationId xmlns:p14="http://schemas.microsoft.com/office/powerpoint/2010/main" val="278170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150933"/>
            <a:ext cx="9381774" cy="848670"/>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Next, enter a brief descriptive Group Name in the box provided, such as “Janitorial Staff”. Then click “Save Group”.</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6</a:t>
            </a:r>
          </a:p>
        </p:txBody>
      </p:sp>
      <p:sp>
        <p:nvSpPr>
          <p:cNvPr id="17" name="Title 13">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pic>
        <p:nvPicPr>
          <p:cNvPr id="2" name="Picture 1"/>
          <p:cNvPicPr>
            <a:picLocks noChangeAspect="1"/>
          </p:cNvPicPr>
          <p:nvPr/>
        </p:nvPicPr>
        <p:blipFill>
          <a:blip r:embed="rId3"/>
          <a:stretch>
            <a:fillRect/>
          </a:stretch>
        </p:blipFill>
        <p:spPr>
          <a:xfrm>
            <a:off x="2136568" y="2270861"/>
            <a:ext cx="4581525" cy="1619250"/>
          </a:xfrm>
          <a:prstGeom prst="rect">
            <a:avLst/>
          </a:prstGeom>
        </p:spPr>
      </p:pic>
      <p:sp>
        <p:nvSpPr>
          <p:cNvPr id="10" name="Text Placeholder 14">
            <a:extLst/>
          </p:cNvPr>
          <p:cNvSpPr>
            <a:spLocks noGrp="1"/>
          </p:cNvSpPr>
          <p:nvPr>
            <p:ph type="body" idx="1"/>
          </p:nvPr>
        </p:nvSpPr>
        <p:spPr>
          <a:xfrm>
            <a:off x="1793381" y="4117043"/>
            <a:ext cx="9381774" cy="655327"/>
          </a:xfrm>
        </p:spPr>
        <p:txBody>
          <a:bodyPr>
            <a:noAutofit/>
          </a:bodyPr>
          <a:lstStyle/>
          <a:p>
            <a:pPr>
              <a:buClr>
                <a:srgbClr val="3F3F3F"/>
              </a:buClr>
              <a:buSzPct val="100000"/>
            </a:pPr>
            <a:r>
              <a:rPr lang="en-US" sz="1800" b="0" dirty="0">
                <a:solidFill>
                  <a:schemeClr val="tx1">
                    <a:lumMod val="75000"/>
                    <a:lumOff val="25000"/>
                  </a:schemeClr>
                </a:solidFill>
              </a:rPr>
              <a:t>The next screen is the Edit Group screen which will confirm the Group was added by providing white text in a green bar across the top of the screen.</a:t>
            </a:r>
          </a:p>
        </p:txBody>
      </p:sp>
      <p:pic>
        <p:nvPicPr>
          <p:cNvPr id="4" name="Picture 3"/>
          <p:cNvPicPr>
            <a:picLocks noChangeAspect="1"/>
          </p:cNvPicPr>
          <p:nvPr/>
        </p:nvPicPr>
        <p:blipFill>
          <a:blip r:embed="rId4"/>
          <a:stretch>
            <a:fillRect/>
          </a:stretch>
        </p:blipFill>
        <p:spPr>
          <a:xfrm>
            <a:off x="2285213" y="4896911"/>
            <a:ext cx="7260965" cy="1042506"/>
          </a:xfrm>
          <a:prstGeom prst="rect">
            <a:avLst/>
          </a:prstGeom>
        </p:spPr>
      </p:pic>
    </p:spTree>
    <p:extLst>
      <p:ext uri="{BB962C8B-B14F-4D97-AF65-F5344CB8AC3E}">
        <p14:creationId xmlns:p14="http://schemas.microsoft.com/office/powerpoint/2010/main" val="160258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1349"/>
          <a:stretch/>
        </p:blipFill>
        <p:spPr>
          <a:xfrm>
            <a:off x="3453971" y="1566035"/>
            <a:ext cx="7115175" cy="4061560"/>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231562"/>
            <a:ext cx="10065916" cy="613494"/>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On the Edit Group screen you will need to determine privilege parameters for the new group.</a:t>
            </a:r>
          </a:p>
        </p:txBody>
      </p:sp>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7</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sp>
        <p:nvSpPr>
          <p:cNvPr id="8" name="Text Placeholder 14">
            <a:extLst/>
          </p:cNvPr>
          <p:cNvSpPr>
            <a:spLocks noGrp="1"/>
          </p:cNvSpPr>
          <p:nvPr>
            <p:ph type="body" idx="1"/>
          </p:nvPr>
        </p:nvSpPr>
        <p:spPr>
          <a:xfrm>
            <a:off x="579065" y="1952709"/>
            <a:ext cx="2801740" cy="1982365"/>
          </a:xfrm>
        </p:spPr>
        <p:txBody>
          <a:bodyPr>
            <a:noAutofit/>
          </a:bodyPr>
          <a:lstStyle/>
          <a:p>
            <a:pPr>
              <a:buClr>
                <a:srgbClr val="3F3F3F"/>
              </a:buClr>
              <a:buSzPct val="100000"/>
            </a:pPr>
            <a:r>
              <a:rPr lang="en-US" sz="1500" b="0" dirty="0">
                <a:solidFill>
                  <a:schemeClr val="tx1">
                    <a:lumMod val="75000"/>
                    <a:lumOff val="25000"/>
                  </a:schemeClr>
                </a:solidFill>
              </a:rPr>
              <a:t>Valid only for doors with keypads: When checked, this allows any member of this group to override a door unlock schedule by presenting his/her credentials and entering “99#” at the door keypad.</a:t>
            </a:r>
          </a:p>
        </p:txBody>
      </p:sp>
      <p:cxnSp>
        <p:nvCxnSpPr>
          <p:cNvPr id="9" name="Straight Arrow Connector 8"/>
          <p:cNvCxnSpPr/>
          <p:nvPr/>
        </p:nvCxnSpPr>
        <p:spPr>
          <a:xfrm>
            <a:off x="3053932" y="2534660"/>
            <a:ext cx="629426" cy="20854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 Placeholder 14">
            <a:extLst/>
          </p:cNvPr>
          <p:cNvSpPr>
            <a:spLocks noGrp="1"/>
          </p:cNvSpPr>
          <p:nvPr>
            <p:ph type="body" idx="1"/>
          </p:nvPr>
        </p:nvSpPr>
        <p:spPr>
          <a:xfrm>
            <a:off x="540429" y="4292683"/>
            <a:ext cx="2801740" cy="1671216"/>
          </a:xfrm>
        </p:spPr>
        <p:txBody>
          <a:bodyPr>
            <a:noAutofit/>
          </a:bodyPr>
          <a:lstStyle/>
          <a:p>
            <a:pPr>
              <a:buClr>
                <a:srgbClr val="3F3F3F"/>
              </a:buClr>
              <a:buSzPct val="100000"/>
            </a:pPr>
            <a:r>
              <a:rPr lang="en-US" sz="1500" b="0" dirty="0">
                <a:solidFill>
                  <a:schemeClr val="tx1">
                    <a:lumMod val="75000"/>
                    <a:lumOff val="25000"/>
                  </a:schemeClr>
                </a:solidFill>
              </a:rPr>
              <a:t>When checked, all members of this group will not be impacted by any </a:t>
            </a:r>
            <a:r>
              <a:rPr lang="en-US" sz="1500" b="0" dirty="0" err="1">
                <a:solidFill>
                  <a:schemeClr val="tx1">
                    <a:lumMod val="75000"/>
                    <a:lumOff val="25000"/>
                  </a:schemeClr>
                </a:solidFill>
              </a:rPr>
              <a:t>antipassback</a:t>
            </a:r>
            <a:r>
              <a:rPr lang="en-US" sz="1500" b="0" dirty="0">
                <a:solidFill>
                  <a:schemeClr val="tx1">
                    <a:lumMod val="75000"/>
                    <a:lumOff val="25000"/>
                  </a:schemeClr>
                </a:solidFill>
              </a:rPr>
              <a:t> settings. For more details on </a:t>
            </a:r>
            <a:r>
              <a:rPr lang="en-US" sz="1500" b="0" dirty="0" err="1">
                <a:solidFill>
                  <a:schemeClr val="tx1">
                    <a:lumMod val="75000"/>
                    <a:lumOff val="25000"/>
                  </a:schemeClr>
                </a:solidFill>
              </a:rPr>
              <a:t>antipassback</a:t>
            </a:r>
            <a:r>
              <a:rPr lang="en-US" sz="1500" b="0" dirty="0">
                <a:solidFill>
                  <a:schemeClr val="tx1">
                    <a:lumMod val="75000"/>
                    <a:lumOff val="25000"/>
                  </a:schemeClr>
                </a:solidFill>
              </a:rPr>
              <a:t> settings, please visit the </a:t>
            </a:r>
            <a:r>
              <a:rPr lang="en-US" sz="1500" b="0" dirty="0" err="1">
                <a:solidFill>
                  <a:schemeClr val="tx1">
                    <a:lumMod val="75000"/>
                    <a:lumOff val="25000"/>
                  </a:schemeClr>
                </a:solidFill>
              </a:rPr>
              <a:t>Brivo</a:t>
            </a:r>
            <a:r>
              <a:rPr lang="en-US" sz="1500" b="0" dirty="0">
                <a:solidFill>
                  <a:schemeClr val="tx1">
                    <a:lumMod val="75000"/>
                    <a:lumOff val="25000"/>
                  </a:schemeClr>
                </a:solidFill>
              </a:rPr>
              <a:t> </a:t>
            </a:r>
            <a:r>
              <a:rPr lang="en-US" sz="1500" b="0" dirty="0" err="1">
                <a:solidFill>
                  <a:schemeClr val="tx1">
                    <a:lumMod val="75000"/>
                    <a:lumOff val="25000"/>
                  </a:schemeClr>
                </a:solidFill>
              </a:rPr>
              <a:t>Onair</a:t>
            </a:r>
            <a:r>
              <a:rPr lang="en-US" sz="1500" b="0" dirty="0">
                <a:solidFill>
                  <a:schemeClr val="tx1">
                    <a:lumMod val="75000"/>
                    <a:lumOff val="25000"/>
                  </a:schemeClr>
                </a:solidFill>
              </a:rPr>
              <a:t> User Guide in the Help section of the website.</a:t>
            </a:r>
          </a:p>
        </p:txBody>
      </p:sp>
      <p:cxnSp>
        <p:nvCxnSpPr>
          <p:cNvPr id="13" name="Straight Arrow Connector 12"/>
          <p:cNvCxnSpPr/>
          <p:nvPr/>
        </p:nvCxnSpPr>
        <p:spPr>
          <a:xfrm flipV="1">
            <a:off x="3053932" y="2943891"/>
            <a:ext cx="580725" cy="112171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 Placeholder 14">
            <a:extLst/>
          </p:cNvPr>
          <p:cNvSpPr>
            <a:spLocks noGrp="1"/>
          </p:cNvSpPr>
          <p:nvPr>
            <p:ph type="body" idx="1"/>
          </p:nvPr>
        </p:nvSpPr>
        <p:spPr>
          <a:xfrm>
            <a:off x="3244284" y="5601837"/>
            <a:ext cx="7324862" cy="1017903"/>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Next choose “All Sites” from the Site drop down menu. This will allow you to specify which site(s) this group will be able to access.</a:t>
            </a:r>
          </a:p>
        </p:txBody>
      </p:sp>
      <p:cxnSp>
        <p:nvCxnSpPr>
          <p:cNvPr id="39" name="Straight Arrow Connector 38"/>
          <p:cNvCxnSpPr/>
          <p:nvPr/>
        </p:nvCxnSpPr>
        <p:spPr>
          <a:xfrm flipV="1">
            <a:off x="2983772" y="3358093"/>
            <a:ext cx="689522" cy="77802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494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16188" y="1143153"/>
            <a:ext cx="10065916" cy="897130"/>
          </a:xfrm>
        </p:spPr>
        <p:txBody>
          <a:bodyPr>
            <a:noAutofit/>
          </a:bodyPr>
          <a:lstStyle/>
          <a:p>
            <a:pPr marL="457200" indent="-457200">
              <a:buClr>
                <a:srgbClr val="3F3F3F"/>
              </a:buClr>
              <a:buSzPct val="100000"/>
              <a:buFont typeface="+mj-lt"/>
              <a:buAutoNum type="arabicPeriod" startAt="6"/>
            </a:pPr>
            <a:r>
              <a:rPr lang="en-US" sz="1800" b="0" dirty="0">
                <a:solidFill>
                  <a:schemeClr val="tx1">
                    <a:lumMod val="75000"/>
                    <a:lumOff val="25000"/>
                  </a:schemeClr>
                </a:solidFill>
              </a:rPr>
              <a:t>The list of available site(s) will be displayed along with all the devices/doors associated with each site. Select which device/door(s) you would like this new group to access, by selecting a schedule in the drop down box for each desired device/door.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8</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pic>
        <p:nvPicPr>
          <p:cNvPr id="14" name="Picture 13"/>
          <p:cNvPicPr>
            <a:picLocks noChangeAspect="1"/>
          </p:cNvPicPr>
          <p:nvPr/>
        </p:nvPicPr>
        <p:blipFill>
          <a:blip r:embed="rId3"/>
          <a:stretch>
            <a:fillRect/>
          </a:stretch>
        </p:blipFill>
        <p:spPr>
          <a:xfrm>
            <a:off x="518677" y="2140350"/>
            <a:ext cx="10350187" cy="3623404"/>
          </a:xfrm>
          <a:prstGeom prst="rect">
            <a:avLst/>
          </a:prstGeom>
        </p:spPr>
      </p:pic>
    </p:spTree>
    <p:extLst>
      <p:ext uri="{BB962C8B-B14F-4D97-AF65-F5344CB8AC3E}">
        <p14:creationId xmlns:p14="http://schemas.microsoft.com/office/powerpoint/2010/main" val="514069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20518" y="1201832"/>
            <a:ext cx="10065916" cy="897130"/>
          </a:xfrm>
        </p:spPr>
        <p:txBody>
          <a:bodyPr>
            <a:noAutofit/>
          </a:bodyPr>
          <a:lstStyle/>
          <a:p>
            <a:pPr marL="457200" indent="-457200">
              <a:buClr>
                <a:srgbClr val="3F3F3F"/>
              </a:buClr>
              <a:buSzPct val="100000"/>
              <a:buFont typeface="+mj-lt"/>
              <a:buAutoNum type="arabicPeriod" startAt="7"/>
            </a:pPr>
            <a:r>
              <a:rPr lang="en-US" sz="1800" b="0" dirty="0">
                <a:solidFill>
                  <a:schemeClr val="tx1">
                    <a:lumMod val="75000"/>
                    <a:lumOff val="25000"/>
                  </a:schemeClr>
                </a:solidFill>
              </a:rPr>
              <a:t>To view the details of each schedule, please click on the “See Schedules” link located above the Schedule drop down boxes.</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9</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sp>
        <p:nvSpPr>
          <p:cNvPr id="21" name="Text Placeholder 14">
            <a:extLst/>
          </p:cNvPr>
          <p:cNvSpPr>
            <a:spLocks noGrp="1"/>
          </p:cNvSpPr>
          <p:nvPr>
            <p:ph type="body" idx="1"/>
          </p:nvPr>
        </p:nvSpPr>
        <p:spPr>
          <a:xfrm>
            <a:off x="1154954" y="4312881"/>
            <a:ext cx="9431480" cy="897130"/>
          </a:xfrm>
        </p:spPr>
        <p:txBody>
          <a:bodyPr>
            <a:noAutofit/>
          </a:bodyPr>
          <a:lstStyle/>
          <a:p>
            <a:pPr>
              <a:buClr>
                <a:srgbClr val="3F3F3F"/>
              </a:buClr>
              <a:buSzPct val="100000"/>
            </a:pPr>
            <a:r>
              <a:rPr lang="en-US" sz="1800" b="0" i="1" dirty="0">
                <a:solidFill>
                  <a:schemeClr val="tx1">
                    <a:lumMod val="75000"/>
                    <a:lumOff val="25000"/>
                  </a:schemeClr>
                </a:solidFill>
              </a:rPr>
              <a:t>Please note: the schedules that are displayed here refer to all previously created schedules. To learn how to create a new schedule please review JMG’s tutorial on Door Schedule Management.</a:t>
            </a:r>
          </a:p>
        </p:txBody>
      </p:sp>
      <p:pic>
        <p:nvPicPr>
          <p:cNvPr id="2" name="Picture 1"/>
          <p:cNvPicPr>
            <a:picLocks noChangeAspect="1"/>
          </p:cNvPicPr>
          <p:nvPr/>
        </p:nvPicPr>
        <p:blipFill>
          <a:blip r:embed="rId3"/>
          <a:stretch>
            <a:fillRect/>
          </a:stretch>
        </p:blipFill>
        <p:spPr>
          <a:xfrm>
            <a:off x="351217" y="2570983"/>
            <a:ext cx="10809469" cy="1399284"/>
          </a:xfrm>
          <a:prstGeom prst="rect">
            <a:avLst/>
          </a:prstGeom>
        </p:spPr>
      </p:pic>
    </p:spTree>
    <p:extLst>
      <p:ext uri="{BB962C8B-B14F-4D97-AF65-F5344CB8AC3E}">
        <p14:creationId xmlns:p14="http://schemas.microsoft.com/office/powerpoint/2010/main" val="4105526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7" y="1448298"/>
            <a:ext cx="10065916" cy="1140355"/>
          </a:xfrm>
        </p:spPr>
        <p:txBody>
          <a:bodyPr>
            <a:noAutofit/>
          </a:bodyPr>
          <a:lstStyle/>
          <a:p>
            <a:pPr marL="457200" indent="-457200">
              <a:buClr>
                <a:srgbClr val="3F3F3F"/>
              </a:buClr>
              <a:buSzPct val="100000"/>
              <a:buFont typeface="+mj-lt"/>
              <a:buAutoNum type="arabicPeriod" startAt="8"/>
            </a:pPr>
            <a:r>
              <a:rPr lang="en-US" sz="1800" b="0" dirty="0">
                <a:solidFill>
                  <a:schemeClr val="tx1">
                    <a:lumMod val="75000"/>
                    <a:lumOff val="25000"/>
                  </a:schemeClr>
                </a:solidFill>
              </a:rPr>
              <a:t>In the example below, I have designated this new group to have access to the door called “Edge” within the JMG Building 1 for the hours designated in the schedule titled “Normal Workday Schedule (M-F)”. However, this new group will </a:t>
            </a:r>
            <a:r>
              <a:rPr lang="en-US" sz="1800" b="0" u="sng" dirty="0">
                <a:solidFill>
                  <a:schemeClr val="tx1">
                    <a:lumMod val="75000"/>
                    <a:lumOff val="25000"/>
                  </a:schemeClr>
                </a:solidFill>
              </a:rPr>
              <a:t>not</a:t>
            </a:r>
            <a:r>
              <a:rPr lang="en-US" sz="1800" b="0" dirty="0">
                <a:solidFill>
                  <a:schemeClr val="tx1">
                    <a:lumMod val="75000"/>
                    <a:lumOff val="25000"/>
                  </a:schemeClr>
                </a:solidFill>
              </a:rPr>
              <a:t> have access to the door called “TEST DOOR” in JMG Building 2.</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10</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group?</a:t>
            </a:r>
            <a:endParaRPr lang="en-US" sz="3600" b="0" dirty="0"/>
          </a:p>
        </p:txBody>
      </p:sp>
      <p:pic>
        <p:nvPicPr>
          <p:cNvPr id="4" name="Picture 3"/>
          <p:cNvPicPr>
            <a:picLocks noChangeAspect="1"/>
          </p:cNvPicPr>
          <p:nvPr/>
        </p:nvPicPr>
        <p:blipFill>
          <a:blip r:embed="rId3"/>
          <a:stretch>
            <a:fillRect/>
          </a:stretch>
        </p:blipFill>
        <p:spPr>
          <a:xfrm>
            <a:off x="4525166" y="5555340"/>
            <a:ext cx="3981450" cy="1095375"/>
          </a:xfrm>
          <a:prstGeom prst="rect">
            <a:avLst/>
          </a:prstGeom>
        </p:spPr>
      </p:pic>
      <p:pic>
        <p:nvPicPr>
          <p:cNvPr id="5" name="Picture 4"/>
          <p:cNvPicPr>
            <a:picLocks noChangeAspect="1"/>
          </p:cNvPicPr>
          <p:nvPr/>
        </p:nvPicPr>
        <p:blipFill>
          <a:blip r:embed="rId4"/>
          <a:stretch>
            <a:fillRect/>
          </a:stretch>
        </p:blipFill>
        <p:spPr>
          <a:xfrm>
            <a:off x="472622" y="2774245"/>
            <a:ext cx="10624602" cy="1783884"/>
          </a:xfrm>
          <a:prstGeom prst="rect">
            <a:avLst/>
          </a:prstGeom>
        </p:spPr>
      </p:pic>
      <p:sp>
        <p:nvSpPr>
          <p:cNvPr id="12" name="Text Placeholder 14">
            <a:extLst/>
          </p:cNvPr>
          <p:cNvSpPr>
            <a:spLocks noGrp="1"/>
          </p:cNvSpPr>
          <p:nvPr>
            <p:ph type="body" idx="1"/>
          </p:nvPr>
        </p:nvSpPr>
        <p:spPr>
          <a:xfrm>
            <a:off x="518677" y="4558130"/>
            <a:ext cx="10065916" cy="773082"/>
          </a:xfrm>
        </p:spPr>
        <p:txBody>
          <a:bodyPr>
            <a:noAutofit/>
          </a:bodyPr>
          <a:lstStyle/>
          <a:p>
            <a:pPr marL="457200" indent="-457200">
              <a:buClr>
                <a:srgbClr val="3F3F3F"/>
              </a:buClr>
              <a:buSzPct val="100000"/>
              <a:buFont typeface="+mj-lt"/>
              <a:buAutoNum type="arabicPeriod" startAt="9"/>
            </a:pPr>
            <a:r>
              <a:rPr lang="en-US" sz="1800" b="0" dirty="0">
                <a:solidFill>
                  <a:schemeClr val="tx1">
                    <a:lumMod val="75000"/>
                    <a:lumOff val="25000"/>
                  </a:schemeClr>
                </a:solidFill>
              </a:rPr>
              <a:t>Make sure to click “Save Group and Continue” at the bottom of the screen. And you will see white text in a green box confirming the changes have been saved.</a:t>
            </a:r>
          </a:p>
        </p:txBody>
      </p:sp>
    </p:spTree>
    <p:extLst>
      <p:ext uri="{BB962C8B-B14F-4D97-AF65-F5344CB8AC3E}">
        <p14:creationId xmlns:p14="http://schemas.microsoft.com/office/powerpoint/2010/main" val="4097990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11</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add a user to a group?</a:t>
            </a:r>
            <a:endParaRPr lang="en-US" sz="3600" b="0" dirty="0"/>
          </a:p>
        </p:txBody>
      </p:sp>
      <p:sp>
        <p:nvSpPr>
          <p:cNvPr id="11" name="Text Placeholder 14">
            <a:extLst/>
          </p:cNvPr>
          <p:cNvSpPr>
            <a:spLocks noGrp="1"/>
          </p:cNvSpPr>
          <p:nvPr>
            <p:ph type="body" idx="1"/>
          </p:nvPr>
        </p:nvSpPr>
        <p:spPr>
          <a:xfrm>
            <a:off x="518677" y="1106800"/>
            <a:ext cx="10065916" cy="676716"/>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To add a user to a group, navigate to the User Detail screen by clicking on the Users tab and selecting Users from the drop down list.</a:t>
            </a:r>
          </a:p>
        </p:txBody>
      </p:sp>
      <p:pic>
        <p:nvPicPr>
          <p:cNvPr id="3" name="Picture 2"/>
          <p:cNvPicPr>
            <a:picLocks noChangeAspect="1"/>
          </p:cNvPicPr>
          <p:nvPr/>
        </p:nvPicPr>
        <p:blipFill>
          <a:blip r:embed="rId3"/>
          <a:stretch>
            <a:fillRect/>
          </a:stretch>
        </p:blipFill>
        <p:spPr>
          <a:xfrm>
            <a:off x="758569" y="1854526"/>
            <a:ext cx="8877300" cy="1695450"/>
          </a:xfrm>
          <a:prstGeom prst="rect">
            <a:avLst/>
          </a:prstGeom>
        </p:spPr>
      </p:pic>
      <p:sp>
        <p:nvSpPr>
          <p:cNvPr id="13" name="Text Placeholder 14">
            <a:extLst/>
          </p:cNvPr>
          <p:cNvSpPr>
            <a:spLocks noGrp="1"/>
          </p:cNvSpPr>
          <p:nvPr>
            <p:ph type="body" idx="1"/>
          </p:nvPr>
        </p:nvSpPr>
        <p:spPr>
          <a:xfrm>
            <a:off x="518677" y="3670895"/>
            <a:ext cx="10065916" cy="505684"/>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Click on the desired user from the list displayed.</a:t>
            </a:r>
          </a:p>
        </p:txBody>
      </p:sp>
      <p:sp>
        <p:nvSpPr>
          <p:cNvPr id="16" name="Text Placeholder 14">
            <a:extLst/>
          </p:cNvPr>
          <p:cNvSpPr>
            <a:spLocks noGrp="1"/>
          </p:cNvSpPr>
          <p:nvPr>
            <p:ph type="body" idx="1"/>
          </p:nvPr>
        </p:nvSpPr>
        <p:spPr>
          <a:xfrm>
            <a:off x="518677" y="4134542"/>
            <a:ext cx="10065916" cy="455054"/>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From the User Detail screen, select the Groups tab.</a:t>
            </a:r>
          </a:p>
        </p:txBody>
      </p:sp>
      <p:pic>
        <p:nvPicPr>
          <p:cNvPr id="8" name="Picture 7"/>
          <p:cNvPicPr>
            <a:picLocks noChangeAspect="1"/>
          </p:cNvPicPr>
          <p:nvPr/>
        </p:nvPicPr>
        <p:blipFill>
          <a:blip r:embed="rId4"/>
          <a:stretch>
            <a:fillRect/>
          </a:stretch>
        </p:blipFill>
        <p:spPr>
          <a:xfrm>
            <a:off x="2390810" y="4610128"/>
            <a:ext cx="4529721" cy="1889924"/>
          </a:xfrm>
          <a:prstGeom prst="rect">
            <a:avLst/>
          </a:prstGeom>
        </p:spPr>
      </p:pic>
    </p:spTree>
    <p:extLst>
      <p:ext uri="{BB962C8B-B14F-4D97-AF65-F5344CB8AC3E}">
        <p14:creationId xmlns:p14="http://schemas.microsoft.com/office/powerpoint/2010/main" val="598438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12</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add a user to a group?</a:t>
            </a:r>
            <a:endParaRPr lang="en-US" sz="3600" b="0" dirty="0"/>
          </a:p>
        </p:txBody>
      </p:sp>
      <p:sp>
        <p:nvSpPr>
          <p:cNvPr id="11" name="Text Placeholder 14">
            <a:extLst/>
          </p:cNvPr>
          <p:cNvSpPr>
            <a:spLocks noGrp="1"/>
          </p:cNvSpPr>
          <p:nvPr>
            <p:ph type="body" idx="1"/>
          </p:nvPr>
        </p:nvSpPr>
        <p:spPr>
          <a:xfrm>
            <a:off x="518677" y="1106800"/>
            <a:ext cx="10065916" cy="457150"/>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Click on the “Choose” button to assign a group to this user.</a:t>
            </a:r>
          </a:p>
        </p:txBody>
      </p:sp>
      <p:pic>
        <p:nvPicPr>
          <p:cNvPr id="2" name="Picture 1"/>
          <p:cNvPicPr>
            <a:picLocks noChangeAspect="1"/>
          </p:cNvPicPr>
          <p:nvPr/>
        </p:nvPicPr>
        <p:blipFill>
          <a:blip r:embed="rId3"/>
          <a:stretch>
            <a:fillRect/>
          </a:stretch>
        </p:blipFill>
        <p:spPr>
          <a:xfrm>
            <a:off x="1198710" y="1726866"/>
            <a:ext cx="4352925" cy="2867025"/>
          </a:xfrm>
          <a:prstGeom prst="rect">
            <a:avLst/>
          </a:prstGeom>
        </p:spPr>
      </p:pic>
      <p:sp>
        <p:nvSpPr>
          <p:cNvPr id="18" name="Text Placeholder 14">
            <a:extLst/>
          </p:cNvPr>
          <p:cNvSpPr>
            <a:spLocks noGrp="1"/>
          </p:cNvSpPr>
          <p:nvPr>
            <p:ph type="body" idx="1"/>
          </p:nvPr>
        </p:nvSpPr>
        <p:spPr>
          <a:xfrm>
            <a:off x="978794" y="4915863"/>
            <a:ext cx="8860665" cy="454627"/>
          </a:xfrm>
        </p:spPr>
        <p:txBody>
          <a:bodyPr>
            <a:noAutofit/>
          </a:bodyPr>
          <a:lstStyle/>
          <a:p>
            <a:pPr>
              <a:buClr>
                <a:srgbClr val="3F3F3F"/>
              </a:buClr>
              <a:buSzPct val="100000"/>
            </a:pPr>
            <a:r>
              <a:rPr lang="en-US" sz="1800" b="0" i="1" dirty="0">
                <a:solidFill>
                  <a:schemeClr val="tx1">
                    <a:lumMod val="75000"/>
                    <a:lumOff val="25000"/>
                  </a:schemeClr>
                </a:solidFill>
              </a:rPr>
              <a:t>Please note: the maximum number of groups that a user can have is sixteen (16).</a:t>
            </a:r>
          </a:p>
        </p:txBody>
      </p:sp>
    </p:spTree>
    <p:extLst>
      <p:ext uri="{BB962C8B-B14F-4D97-AF65-F5344CB8AC3E}">
        <p14:creationId xmlns:p14="http://schemas.microsoft.com/office/powerpoint/2010/main" val="330615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13</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add a user to a group?</a:t>
            </a:r>
            <a:endParaRPr lang="en-US" sz="3600" b="0" dirty="0"/>
          </a:p>
        </p:txBody>
      </p:sp>
      <p:sp>
        <p:nvSpPr>
          <p:cNvPr id="15" name="Text Placeholder 14">
            <a:extLst/>
          </p:cNvPr>
          <p:cNvSpPr>
            <a:spLocks noGrp="1"/>
          </p:cNvSpPr>
          <p:nvPr>
            <p:ph type="body" idx="1"/>
          </p:nvPr>
        </p:nvSpPr>
        <p:spPr>
          <a:xfrm>
            <a:off x="719219" y="1390713"/>
            <a:ext cx="10065916" cy="709868"/>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The next popup window will display all currently existing groups. Click on the group you would like to assign to this user. Remember this user will inherit all access rights associated with the selected group(s).</a:t>
            </a:r>
          </a:p>
        </p:txBody>
      </p:sp>
      <p:pic>
        <p:nvPicPr>
          <p:cNvPr id="17" name="Picture 16"/>
          <p:cNvPicPr>
            <a:picLocks noChangeAspect="1"/>
          </p:cNvPicPr>
          <p:nvPr/>
        </p:nvPicPr>
        <p:blipFill>
          <a:blip r:embed="rId3"/>
          <a:stretch>
            <a:fillRect/>
          </a:stretch>
        </p:blipFill>
        <p:spPr>
          <a:xfrm>
            <a:off x="2609315" y="2340361"/>
            <a:ext cx="6896100" cy="4086225"/>
          </a:xfrm>
          <a:prstGeom prst="rect">
            <a:avLst/>
          </a:prstGeom>
        </p:spPr>
      </p:pic>
    </p:spTree>
    <p:extLst>
      <p:ext uri="{BB962C8B-B14F-4D97-AF65-F5344CB8AC3E}">
        <p14:creationId xmlns:p14="http://schemas.microsoft.com/office/powerpoint/2010/main" val="1051063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14</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add a user to a group?</a:t>
            </a:r>
            <a:endParaRPr lang="en-US" sz="3600" b="0" dirty="0"/>
          </a:p>
        </p:txBody>
      </p:sp>
      <p:sp>
        <p:nvSpPr>
          <p:cNvPr id="8" name="Text Placeholder 14">
            <a:extLst/>
          </p:cNvPr>
          <p:cNvSpPr>
            <a:spLocks noGrp="1"/>
          </p:cNvSpPr>
          <p:nvPr>
            <p:ph type="body" idx="1"/>
          </p:nvPr>
        </p:nvSpPr>
        <p:spPr>
          <a:xfrm>
            <a:off x="610670" y="1666339"/>
            <a:ext cx="10065916" cy="709868"/>
          </a:xfrm>
        </p:spPr>
        <p:txBody>
          <a:bodyPr>
            <a:noAutofit/>
          </a:bodyPr>
          <a:lstStyle/>
          <a:p>
            <a:pPr marL="457200" indent="-457200">
              <a:buClr>
                <a:srgbClr val="3F3F3F"/>
              </a:buClr>
              <a:buSzPct val="100000"/>
              <a:buFont typeface="+mj-lt"/>
              <a:buAutoNum type="arabicPeriod" startAt="6"/>
            </a:pPr>
            <a:r>
              <a:rPr lang="en-US" sz="1800" b="0" dirty="0">
                <a:solidFill>
                  <a:schemeClr val="tx1">
                    <a:lumMod val="75000"/>
                    <a:lumOff val="25000"/>
                  </a:schemeClr>
                </a:solidFill>
              </a:rPr>
              <a:t>Confirmation will appear in the form of text in a green bar at the top. Continue with this process until all desired groups have been selected. To close this window, click on the X located in the upper right corner.</a:t>
            </a:r>
          </a:p>
        </p:txBody>
      </p:sp>
      <p:pic>
        <p:nvPicPr>
          <p:cNvPr id="9" name="Picture 8"/>
          <p:cNvPicPr>
            <a:picLocks noChangeAspect="1"/>
          </p:cNvPicPr>
          <p:nvPr/>
        </p:nvPicPr>
        <p:blipFill rotWithShape="1">
          <a:blip r:embed="rId3"/>
          <a:srcRect b="50537"/>
          <a:stretch/>
        </p:blipFill>
        <p:spPr>
          <a:xfrm>
            <a:off x="2016457" y="2911883"/>
            <a:ext cx="6972300" cy="2261465"/>
          </a:xfrm>
          <a:prstGeom prst="rect">
            <a:avLst/>
          </a:prstGeom>
        </p:spPr>
      </p:pic>
    </p:spTree>
    <p:extLst>
      <p:ext uri="{BB962C8B-B14F-4D97-AF65-F5344CB8AC3E}">
        <p14:creationId xmlns:p14="http://schemas.microsoft.com/office/powerpoint/2010/main" val="1409642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15</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delete a user from a group?</a:t>
            </a:r>
            <a:endParaRPr lang="en-US" sz="3600" b="0" dirty="0"/>
          </a:p>
        </p:txBody>
      </p:sp>
      <p:sp>
        <p:nvSpPr>
          <p:cNvPr id="11" name="Text Placeholder 14">
            <a:extLst/>
          </p:cNvPr>
          <p:cNvSpPr>
            <a:spLocks noGrp="1"/>
          </p:cNvSpPr>
          <p:nvPr>
            <p:ph type="body" idx="1"/>
          </p:nvPr>
        </p:nvSpPr>
        <p:spPr>
          <a:xfrm>
            <a:off x="518677" y="1358147"/>
            <a:ext cx="10065916" cy="676716"/>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To delete a user from a group, navigate to the Group List screen by clicking on the Users tab and selecting Groups from the drop down list.</a:t>
            </a:r>
          </a:p>
        </p:txBody>
      </p:sp>
      <p:pic>
        <p:nvPicPr>
          <p:cNvPr id="6" name="Picture 5"/>
          <p:cNvPicPr>
            <a:picLocks noChangeAspect="1"/>
          </p:cNvPicPr>
          <p:nvPr/>
        </p:nvPicPr>
        <p:blipFill rotWithShape="1">
          <a:blip r:embed="rId3"/>
          <a:srcRect b="65166"/>
          <a:stretch/>
        </p:blipFill>
        <p:spPr>
          <a:xfrm>
            <a:off x="518677" y="2140855"/>
            <a:ext cx="10275614" cy="1709928"/>
          </a:xfrm>
          <a:prstGeom prst="rect">
            <a:avLst/>
          </a:prstGeom>
        </p:spPr>
      </p:pic>
      <p:sp>
        <p:nvSpPr>
          <p:cNvPr id="14" name="Text Placeholder 14">
            <a:extLst/>
          </p:cNvPr>
          <p:cNvSpPr>
            <a:spLocks noGrp="1"/>
          </p:cNvSpPr>
          <p:nvPr>
            <p:ph type="body" idx="1"/>
          </p:nvPr>
        </p:nvSpPr>
        <p:spPr>
          <a:xfrm>
            <a:off x="518677" y="3942296"/>
            <a:ext cx="10065916" cy="488036"/>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Click on the desired group.</a:t>
            </a:r>
          </a:p>
        </p:txBody>
      </p:sp>
    </p:spTree>
    <p:extLst>
      <p:ext uri="{BB962C8B-B14F-4D97-AF65-F5344CB8AC3E}">
        <p14:creationId xmlns:p14="http://schemas.microsoft.com/office/powerpoint/2010/main" val="2140958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16</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delete a user from a group?</a:t>
            </a:r>
            <a:endParaRPr lang="en-US" sz="3600" b="0" dirty="0"/>
          </a:p>
        </p:txBody>
      </p:sp>
      <p:sp>
        <p:nvSpPr>
          <p:cNvPr id="11" name="Text Placeholder 14">
            <a:extLst/>
          </p:cNvPr>
          <p:cNvSpPr>
            <a:spLocks noGrp="1"/>
          </p:cNvSpPr>
          <p:nvPr>
            <p:ph type="body" idx="1"/>
          </p:nvPr>
        </p:nvSpPr>
        <p:spPr>
          <a:xfrm>
            <a:off x="518677" y="1099417"/>
            <a:ext cx="10065916" cy="523321"/>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Click on “More Operations” and select “See Users in this Group” in the drop down list.</a:t>
            </a:r>
          </a:p>
        </p:txBody>
      </p:sp>
      <p:pic>
        <p:nvPicPr>
          <p:cNvPr id="3" name="Picture 2"/>
          <p:cNvPicPr>
            <a:picLocks noChangeAspect="1"/>
          </p:cNvPicPr>
          <p:nvPr/>
        </p:nvPicPr>
        <p:blipFill>
          <a:blip r:embed="rId3"/>
          <a:stretch>
            <a:fillRect/>
          </a:stretch>
        </p:blipFill>
        <p:spPr>
          <a:xfrm>
            <a:off x="934523" y="1730223"/>
            <a:ext cx="4991100" cy="3076575"/>
          </a:xfrm>
          <a:prstGeom prst="rect">
            <a:avLst/>
          </a:prstGeom>
        </p:spPr>
      </p:pic>
      <p:sp>
        <p:nvSpPr>
          <p:cNvPr id="12" name="Text Placeholder 14">
            <a:extLst/>
          </p:cNvPr>
          <p:cNvSpPr>
            <a:spLocks noGrp="1"/>
          </p:cNvSpPr>
          <p:nvPr>
            <p:ph type="body" idx="1"/>
          </p:nvPr>
        </p:nvSpPr>
        <p:spPr>
          <a:xfrm>
            <a:off x="621708" y="4875646"/>
            <a:ext cx="10065916" cy="523321"/>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Select “Remove User From Group” next to the user’s name.</a:t>
            </a:r>
          </a:p>
        </p:txBody>
      </p:sp>
      <p:pic>
        <p:nvPicPr>
          <p:cNvPr id="4" name="Picture 3"/>
          <p:cNvPicPr>
            <a:picLocks noChangeAspect="1"/>
          </p:cNvPicPr>
          <p:nvPr/>
        </p:nvPicPr>
        <p:blipFill>
          <a:blip r:embed="rId4"/>
          <a:stretch>
            <a:fillRect/>
          </a:stretch>
        </p:blipFill>
        <p:spPr>
          <a:xfrm>
            <a:off x="3172334" y="5448209"/>
            <a:ext cx="5718544" cy="615749"/>
          </a:xfrm>
          <a:prstGeom prst="rect">
            <a:avLst/>
          </a:prstGeom>
        </p:spPr>
      </p:pic>
    </p:spTree>
    <p:extLst>
      <p:ext uri="{BB962C8B-B14F-4D97-AF65-F5344CB8AC3E}">
        <p14:creationId xmlns:p14="http://schemas.microsoft.com/office/powerpoint/2010/main" val="305733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17</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edit/delete a group?</a:t>
            </a:r>
            <a:endParaRPr lang="en-US" sz="3600" b="0" dirty="0"/>
          </a:p>
        </p:txBody>
      </p:sp>
      <p:sp>
        <p:nvSpPr>
          <p:cNvPr id="9" name="Text Placeholder 14">
            <a:extLst/>
          </p:cNvPr>
          <p:cNvSpPr>
            <a:spLocks noGrp="1"/>
          </p:cNvSpPr>
          <p:nvPr>
            <p:ph type="body" idx="1"/>
          </p:nvPr>
        </p:nvSpPr>
        <p:spPr>
          <a:xfrm>
            <a:off x="518677" y="1408134"/>
            <a:ext cx="10065916" cy="676716"/>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To make changes or delete a group, click on the Users tab and choosing Groups in the drop down list.</a:t>
            </a:r>
          </a:p>
        </p:txBody>
      </p:sp>
      <p:pic>
        <p:nvPicPr>
          <p:cNvPr id="19" name="Picture 18"/>
          <p:cNvPicPr>
            <a:picLocks noChangeAspect="1"/>
          </p:cNvPicPr>
          <p:nvPr/>
        </p:nvPicPr>
        <p:blipFill>
          <a:blip r:embed="rId3"/>
          <a:stretch>
            <a:fillRect/>
          </a:stretch>
        </p:blipFill>
        <p:spPr>
          <a:xfrm>
            <a:off x="783531" y="2366139"/>
            <a:ext cx="8924925" cy="1781175"/>
          </a:xfrm>
          <a:prstGeom prst="rect">
            <a:avLst/>
          </a:prstGeom>
        </p:spPr>
      </p:pic>
      <p:sp>
        <p:nvSpPr>
          <p:cNvPr id="22" name="Text Placeholder 14">
            <a:extLst/>
          </p:cNvPr>
          <p:cNvSpPr>
            <a:spLocks noGrp="1"/>
          </p:cNvSpPr>
          <p:nvPr>
            <p:ph type="body" idx="1"/>
          </p:nvPr>
        </p:nvSpPr>
        <p:spPr>
          <a:xfrm>
            <a:off x="518677" y="4709892"/>
            <a:ext cx="10065916" cy="483441"/>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Click on the desired group from the list displayed.</a:t>
            </a:r>
          </a:p>
        </p:txBody>
      </p:sp>
    </p:spTree>
    <p:extLst>
      <p:ext uri="{BB962C8B-B14F-4D97-AF65-F5344CB8AC3E}">
        <p14:creationId xmlns:p14="http://schemas.microsoft.com/office/powerpoint/2010/main" val="3619660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18</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edit/delete a group?</a:t>
            </a:r>
            <a:endParaRPr lang="en-US" sz="3600" b="0" dirty="0"/>
          </a:p>
        </p:txBody>
      </p:sp>
      <p:sp>
        <p:nvSpPr>
          <p:cNvPr id="9" name="Text Placeholder 14">
            <a:extLst/>
          </p:cNvPr>
          <p:cNvSpPr>
            <a:spLocks noGrp="1"/>
          </p:cNvSpPr>
          <p:nvPr>
            <p:ph type="body" idx="1"/>
          </p:nvPr>
        </p:nvSpPr>
        <p:spPr>
          <a:xfrm>
            <a:off x="518677" y="1422053"/>
            <a:ext cx="10065916" cy="676716"/>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From the View Group screen, you can “Edit Group”, “Delete Group”, “See Users”.</a:t>
            </a:r>
          </a:p>
        </p:txBody>
      </p:sp>
      <p:pic>
        <p:nvPicPr>
          <p:cNvPr id="20" name="Picture 19"/>
          <p:cNvPicPr>
            <a:picLocks noChangeAspect="1"/>
          </p:cNvPicPr>
          <p:nvPr/>
        </p:nvPicPr>
        <p:blipFill rotWithShape="1">
          <a:blip r:embed="rId3"/>
          <a:srcRect r="49142"/>
          <a:stretch/>
        </p:blipFill>
        <p:spPr>
          <a:xfrm>
            <a:off x="1128511" y="2762151"/>
            <a:ext cx="5851838" cy="2638425"/>
          </a:xfrm>
          <a:prstGeom prst="rect">
            <a:avLst/>
          </a:prstGeom>
        </p:spPr>
      </p:pic>
      <p:cxnSp>
        <p:nvCxnSpPr>
          <p:cNvPr id="12" name="Straight Arrow Connector 11"/>
          <p:cNvCxnSpPr>
            <a:stCxn id="9" idx="2"/>
          </p:cNvCxnSpPr>
          <p:nvPr/>
        </p:nvCxnSpPr>
        <p:spPr>
          <a:xfrm flipH="1">
            <a:off x="2704564" y="2098769"/>
            <a:ext cx="2847071" cy="105655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087155" y="2098769"/>
            <a:ext cx="1893195" cy="170049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241701" y="2098769"/>
            <a:ext cx="3348507" cy="195807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350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Sept 2019 / 11.46 / 19</a:t>
            </a:r>
          </a:p>
        </p:txBody>
      </p:sp>
      <p:sp>
        <p:nvSpPr>
          <p:cNvPr id="17" name="Text Placeholder 14"/>
          <p:cNvSpPr>
            <a:spLocks noGrp="1"/>
          </p:cNvSpPr>
          <p:nvPr>
            <p:ph type="body" idx="1"/>
          </p:nvPr>
        </p:nvSpPr>
        <p:spPr>
          <a:xfrm>
            <a:off x="518677" y="1339404"/>
            <a:ext cx="9295024" cy="2034862"/>
          </a:xfrm>
        </p:spPr>
        <p:txBody>
          <a:bodyPr>
            <a:normAutofit/>
          </a:bodyPr>
          <a:lstStyle/>
          <a:p>
            <a:pPr>
              <a:spcBef>
                <a:spcPts val="600"/>
              </a:spcBef>
            </a:pPr>
            <a:r>
              <a:rPr lang="en-US" sz="1900" b="0" dirty="0">
                <a:solidFill>
                  <a:schemeClr val="tx1">
                    <a:lumMod val="75000"/>
                    <a:lumOff val="25000"/>
                  </a:schemeClr>
                </a:solidFill>
              </a:rPr>
              <a:t>For additional information and resources,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570324"/>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other </a:t>
            </a:r>
            <a:r>
              <a:rPr lang="en-US" sz="1900" b="0" dirty="0" err="1">
                <a:solidFill>
                  <a:schemeClr val="tx1">
                    <a:lumMod val="75000"/>
                    <a:lumOff val="25000"/>
                  </a:schemeClr>
                </a:solidFill>
              </a:rPr>
              <a:t>Brivo</a:t>
            </a:r>
            <a:r>
              <a:rPr lang="en-US" sz="1900" b="0" dirty="0">
                <a:solidFill>
                  <a:schemeClr val="tx1">
                    <a:lumMod val="75000"/>
                    <a:lumOff val="25000"/>
                  </a:schemeClr>
                </a:solidFill>
              </a:rPr>
              <a:t> </a:t>
            </a:r>
            <a:r>
              <a:rPr lang="en-US" sz="1900" b="0" dirty="0" err="1">
                <a:solidFill>
                  <a:schemeClr val="tx1">
                    <a:lumMod val="75000"/>
                    <a:lumOff val="25000"/>
                  </a:schemeClr>
                </a:solidFill>
              </a:rPr>
              <a:t>Onair</a:t>
            </a:r>
            <a:r>
              <a:rPr lang="en-US" sz="1900" b="0" dirty="0">
                <a:solidFill>
                  <a:schemeClr val="tx1">
                    <a:lumMod val="75000"/>
                    <a:lumOff val="25000"/>
                  </a:schemeClr>
                </a:solidFill>
              </a:rPr>
              <a:t> topics.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7F4215-C6BB-44A3-9A5E-9446E6835900}">
  <ds:schemaRefs>
    <ds:schemaRef ds:uri="http://schemas.microsoft.com/office/2006/metadata/properties"/>
    <ds:schemaRef ds:uri="http://purl.org/dc/terms/"/>
    <ds:schemaRef ds:uri="http://schemas.microsoft.com/office/2006/documentManagement/types"/>
    <ds:schemaRef ds:uri="http://schemas.openxmlformats.org/package/2006/metadata/core-properties"/>
    <ds:schemaRef ds:uri="16c05727-aa75-4e4a-9b5f-8a80a1165891"/>
    <ds:schemaRef ds:uri="http://purl.org/dc/elements/1.1/"/>
    <ds:schemaRef ds:uri="http://schemas.microsoft.com/office/infopath/2007/PartnerControl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3.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1127</Words>
  <Application>Microsoft Office PowerPoint</Application>
  <PresentationFormat>Widescreen</PresentationFormat>
  <Paragraphs>93</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Black</vt:lpstr>
      <vt:lpstr>Calibri</vt:lpstr>
      <vt:lpstr>Calibri Light</vt:lpstr>
      <vt:lpstr>Trebuchet MS</vt:lpstr>
      <vt:lpstr>Wingdings 3</vt:lpstr>
      <vt:lpstr>Facet</vt:lpstr>
      <vt:lpstr>Brivo Onair Access Control End-User Training Group Management</vt:lpstr>
      <vt:lpstr>Table of Contents</vt:lpstr>
      <vt:lpstr>What is a “user”? What are “groups”?</vt:lpstr>
      <vt:lpstr>How do I create a new group?</vt:lpstr>
      <vt:lpstr>How do I create a new group?</vt:lpstr>
      <vt:lpstr>How do I create a new group?</vt:lpstr>
      <vt:lpstr>How do I create a new group?</vt:lpstr>
      <vt:lpstr>How do I create a new group?</vt:lpstr>
      <vt:lpstr>How do I create a new group?</vt:lpstr>
      <vt:lpstr>How do I create a new group?</vt:lpstr>
      <vt:lpstr>How do I add a user to a group?</vt:lpstr>
      <vt:lpstr>How do I add a user to a group?</vt:lpstr>
      <vt:lpstr>How do I add a user to a group?</vt:lpstr>
      <vt:lpstr>How do I add a user to a group?</vt:lpstr>
      <vt:lpstr>How do I delete a user from a group?</vt:lpstr>
      <vt:lpstr>How do I delete a user from a group?</vt:lpstr>
      <vt:lpstr>How do I edit/delete a group?</vt:lpstr>
      <vt:lpstr>How do I edit/delete a group?</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2019-09-22T04:39:56Z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