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6"/>
  </p:notesMasterIdLst>
  <p:handoutMasterIdLst>
    <p:handoutMasterId r:id="rId27"/>
  </p:handoutMasterIdLst>
  <p:sldIdLst>
    <p:sldId id="256" r:id="rId5"/>
    <p:sldId id="282" r:id="rId6"/>
    <p:sldId id="283" r:id="rId7"/>
    <p:sldId id="305" r:id="rId8"/>
    <p:sldId id="306" r:id="rId9"/>
    <p:sldId id="288" r:id="rId10"/>
    <p:sldId id="307" r:id="rId11"/>
    <p:sldId id="309" r:id="rId12"/>
    <p:sldId id="310" r:id="rId13"/>
    <p:sldId id="289" r:id="rId14"/>
    <p:sldId id="311" r:id="rId15"/>
    <p:sldId id="312" r:id="rId16"/>
    <p:sldId id="317" r:id="rId17"/>
    <p:sldId id="319" r:id="rId18"/>
    <p:sldId id="284" r:id="rId19"/>
    <p:sldId id="313" r:id="rId20"/>
    <p:sldId id="291" r:id="rId21"/>
    <p:sldId id="314" r:id="rId22"/>
    <p:sldId id="315" r:id="rId23"/>
    <p:sldId id="316" r:id="rId24"/>
    <p:sldId id="281" r:id="rId25"/>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9/21/2019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9/21/2019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3.xml"/><Relationship Id="rId7" Type="http://schemas.openxmlformats.org/officeDocument/2006/relationships/slide" Target="slide10.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6.xml"/><Relationship Id="rId5" Type="http://schemas.openxmlformats.org/officeDocument/2006/relationships/slide" Target="slide5.xml"/><Relationship Id="rId10" Type="http://schemas.openxmlformats.org/officeDocument/2006/relationships/slide" Target="slide21.xml"/><Relationship Id="rId4" Type="http://schemas.openxmlformats.org/officeDocument/2006/relationships/slide" Target="slide4.xml"/><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236371" y="2343954"/>
            <a:ext cx="9942491" cy="1173351"/>
          </a:xfrm>
        </p:spPr>
        <p:txBody>
          <a:bodyPr>
            <a:noAutofit/>
          </a:bodyPr>
          <a:lstStyle/>
          <a:p>
            <a:pPr algn="ctr"/>
            <a:r>
              <a:rPr lang="en-US" sz="3600" dirty="0" err="1">
                <a:solidFill>
                  <a:schemeClr val="tx1">
                    <a:lumMod val="75000"/>
                    <a:lumOff val="25000"/>
                  </a:schemeClr>
                </a:solidFill>
              </a:rPr>
              <a:t>Brivo</a:t>
            </a:r>
            <a:r>
              <a:rPr lang="en-US" sz="3600" dirty="0">
                <a:solidFill>
                  <a:schemeClr val="tx1">
                    <a:lumMod val="75000"/>
                    <a:lumOff val="25000"/>
                  </a:schemeClr>
                </a:solidFill>
              </a:rPr>
              <a:t> </a:t>
            </a:r>
            <a:r>
              <a:rPr lang="en-US" sz="3600" dirty="0" err="1">
                <a:solidFill>
                  <a:schemeClr val="tx1">
                    <a:lumMod val="75000"/>
                    <a:lumOff val="25000"/>
                  </a:schemeClr>
                </a:solidFill>
              </a:rPr>
              <a:t>Onair</a:t>
            </a:r>
            <a:r>
              <a:rPr lang="en-US" sz="3600" dirty="0">
                <a:solidFill>
                  <a:schemeClr val="tx1">
                    <a:lumMod val="75000"/>
                    <a:lumOff val="25000"/>
                  </a:schemeClr>
                </a:solidFill>
              </a:rPr>
              <a:t> Access Control End-User Training</a:t>
            </a:r>
            <a:br>
              <a:rPr lang="en-US" sz="3600" dirty="0">
                <a:solidFill>
                  <a:schemeClr val="tx1">
                    <a:lumMod val="75000"/>
                    <a:lumOff val="25000"/>
                  </a:schemeClr>
                </a:solidFill>
              </a:rPr>
            </a:br>
            <a:r>
              <a:rPr lang="en-US" sz="2400" dirty="0">
                <a:solidFill>
                  <a:schemeClr val="tx1">
                    <a:lumMod val="75000"/>
                    <a:lumOff val="25000"/>
                  </a:schemeClr>
                </a:solidFill>
              </a:rPr>
              <a:t>Door Schedule Management</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86918" y="1390918"/>
            <a:ext cx="10553044" cy="959638"/>
          </a:xfrm>
        </p:spPr>
        <p:txBody>
          <a:bodyPr>
            <a:noAutofit/>
          </a:bodyPr>
          <a:lstStyle/>
          <a:p>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Access Control End-User Training</a:t>
            </a:r>
          </a:p>
          <a:p>
            <a:r>
              <a:rPr lang="en-US" sz="2400" b="0" dirty="0">
                <a:solidFill>
                  <a:schemeClr val="tx1">
                    <a:lumMod val="75000"/>
                    <a:lumOff val="25000"/>
                  </a:schemeClr>
                </a:solidFill>
              </a:rPr>
              <a:t>	Door Schedule Management</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Sept 2019 / 11.46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96604" y="2562234"/>
            <a:ext cx="9134477" cy="2846933"/>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is a “door”, “device” and “site”?</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What is a “schedule”?</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 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What is a “holiday”?</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 5</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do I create a new schedule?</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Slides 6 - 9</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How do I create a new holiday?</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Slides 10 – 14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8" action="ppaction://hlinksldjump"/>
              </a:rPr>
              <a:t>How do I momentarily unlock a door?</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Slides 15 – 16</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9" action="ppaction://hlinksldjump"/>
              </a:rPr>
              <a:t>What is the lockdown feature?</a:t>
            </a:r>
            <a:r>
              <a:rPr lang="en-US" dirty="0">
                <a:solidFill>
                  <a:schemeClr val="tx1">
                    <a:lumMod val="75000"/>
                    <a:lumOff val="25000"/>
                  </a:schemeClr>
                </a:solidFill>
              </a:rPr>
              <a:t>								</a:t>
            </a:r>
            <a:r>
              <a:rPr lang="en-US" dirty="0">
                <a:solidFill>
                  <a:schemeClr val="tx1">
                    <a:lumMod val="75000"/>
                    <a:lumOff val="25000"/>
                  </a:schemeClr>
                </a:solidFill>
                <a:hlinkClick r:id="rId9" action="ppaction://hlinksldjump"/>
              </a:rPr>
              <a:t>Slides 17 - 20</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0"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10" action="ppaction://hlinksldjump"/>
              </a:rPr>
              <a:t>Slide 21</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44179" y="1918953"/>
            <a:ext cx="10570289" cy="2086379"/>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“door” is any exterior or interior door with an electronic means of entry, such as a keypad or card reader. </a:t>
            </a:r>
          </a:p>
          <a:p>
            <a:pPr marL="342900" indent="-342900">
              <a:spcBef>
                <a:spcPts val="600"/>
              </a:spcBef>
              <a:buClr>
                <a:srgbClr val="C42F1A"/>
              </a:buClr>
              <a:buFont typeface="Arial" panose="020B0604020202020204" pitchFamily="34" charset="0"/>
              <a:buChar char="•"/>
            </a:pPr>
            <a:r>
              <a:rPr lang="en-US" sz="1800" b="0" dirty="0">
                <a:solidFill>
                  <a:prstClr val="black">
                    <a:lumMod val="75000"/>
                    <a:lumOff val="25000"/>
                  </a:prstClr>
                </a:solidFill>
              </a:rPr>
              <a:t>A “device” is anything that can be an input to the access control system such as an IT Server Room Temp Sensor. The fact that a device is an input to the system means the access control system has the ability to monitor that device and trigger an output based on predetermined instructions.</a:t>
            </a:r>
          </a:p>
          <a:p>
            <a:pPr marL="342900" indent="-342900">
              <a:spcBef>
                <a:spcPts val="600"/>
              </a:spcBef>
              <a:buClr>
                <a:srgbClr val="C42F1A"/>
              </a:buClr>
              <a:buFont typeface="Arial" panose="020B0604020202020204" pitchFamily="34" charset="0"/>
              <a:buChar char="•"/>
            </a:pPr>
            <a:r>
              <a:rPr lang="en-US" sz="1800" b="0" dirty="0">
                <a:solidFill>
                  <a:schemeClr val="tx1">
                    <a:lumMod val="75000"/>
                    <a:lumOff val="25000"/>
                  </a:schemeClr>
                </a:solidFill>
              </a:rPr>
              <a:t>A “site” is a logical group of doors, devices and floors. </a:t>
            </a:r>
            <a:endParaRPr lang="en-US" sz="1000" b="0" dirty="0">
              <a:solidFill>
                <a:schemeClr val="tx1">
                  <a:lumMod val="75000"/>
                  <a:lumOff val="25000"/>
                </a:schemeClr>
              </a:solidFill>
            </a:endParaRPr>
          </a:p>
          <a:p>
            <a:pPr marL="800100" lvl="1" indent="-342900">
              <a:spcBef>
                <a:spcPts val="600"/>
              </a:spcBef>
              <a:buFont typeface="Arial" panose="020B0604020202020204" pitchFamily="34" charset="0"/>
              <a:buChar char="•"/>
            </a:pPr>
            <a:r>
              <a:rPr lang="en-US" sz="1800" b="0" dirty="0">
                <a:solidFill>
                  <a:schemeClr val="tx1">
                    <a:lumMod val="75000"/>
                    <a:lumOff val="25000"/>
                  </a:schemeClr>
                </a:solidFill>
              </a:rPr>
              <a:t>An account can have one or more sites associated with </a:t>
            </a:r>
            <a:r>
              <a:rPr lang="en-US" sz="1800" b="0" dirty="0"/>
              <a:t>it.</a:t>
            </a:r>
          </a:p>
          <a:p>
            <a:pPr marL="800100" lvl="1" indent="-342900">
              <a:spcBef>
                <a:spcPts val="600"/>
              </a:spcBef>
              <a:buFont typeface="Arial" panose="020B0604020202020204" pitchFamily="34" charset="0"/>
              <a:buChar char="•"/>
            </a:pPr>
            <a:r>
              <a:rPr lang="en-US" sz="1800" b="0" dirty="0"/>
              <a:t>See example below:</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a “door”, “device” and “site”?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grpSp>
        <p:nvGrpSpPr>
          <p:cNvPr id="3" name="Group 2"/>
          <p:cNvGrpSpPr/>
          <p:nvPr/>
        </p:nvGrpSpPr>
        <p:grpSpPr>
          <a:xfrm>
            <a:off x="4314364" y="3871865"/>
            <a:ext cx="3287485" cy="2862322"/>
            <a:chOff x="4314364" y="3704438"/>
            <a:chExt cx="3287485" cy="2862322"/>
          </a:xfrm>
        </p:grpSpPr>
        <p:sp>
          <p:nvSpPr>
            <p:cNvPr id="49" name="TextBox 48"/>
            <p:cNvSpPr txBox="1"/>
            <p:nvPr/>
          </p:nvSpPr>
          <p:spPr>
            <a:xfrm>
              <a:off x="4314364" y="3704438"/>
              <a:ext cx="3287485" cy="2862322"/>
            </a:xfrm>
            <a:prstGeom prst="rect">
              <a:avLst/>
            </a:prstGeom>
            <a:noFill/>
            <a:ln w="19050">
              <a:solidFill>
                <a:srgbClr val="0937C9"/>
              </a:solidFill>
            </a:ln>
          </p:spPr>
          <p:txBody>
            <a:bodyPr wrap="square" rtlCol="0">
              <a:spAutoFit/>
            </a:bodyPr>
            <a:lstStyle/>
            <a:p>
              <a:pPr algn="ctr"/>
              <a:r>
                <a:rPr lang="en-US" dirty="0"/>
                <a:t>Site: JMG Building 1</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19" name="TextBox 18"/>
            <p:cNvSpPr txBox="1"/>
            <p:nvPr/>
          </p:nvSpPr>
          <p:spPr>
            <a:xfrm>
              <a:off x="4666158" y="5814897"/>
              <a:ext cx="2583901" cy="584775"/>
            </a:xfrm>
            <a:prstGeom prst="rect">
              <a:avLst/>
            </a:prstGeom>
            <a:noFill/>
            <a:ln w="19050">
              <a:solidFill>
                <a:srgbClr val="C00000"/>
              </a:solidFill>
            </a:ln>
          </p:spPr>
          <p:txBody>
            <a:bodyPr wrap="square" rtlCol="0">
              <a:spAutoFit/>
            </a:bodyPr>
            <a:lstStyle/>
            <a:p>
              <a:pPr algn="ctr"/>
              <a:r>
                <a:rPr lang="en-US" sz="1600" dirty="0"/>
                <a:t>Device: Server Room Temp Sensor</a:t>
              </a:r>
            </a:p>
          </p:txBody>
        </p:sp>
        <p:sp>
          <p:nvSpPr>
            <p:cNvPr id="20" name="TextBox 19"/>
            <p:cNvSpPr txBox="1"/>
            <p:nvPr/>
          </p:nvSpPr>
          <p:spPr>
            <a:xfrm>
              <a:off x="4666158" y="4710158"/>
              <a:ext cx="2583901" cy="338554"/>
            </a:xfrm>
            <a:prstGeom prst="rect">
              <a:avLst/>
            </a:prstGeom>
            <a:noFill/>
            <a:ln w="19050">
              <a:solidFill>
                <a:srgbClr val="C00000"/>
              </a:solidFill>
            </a:ln>
          </p:spPr>
          <p:txBody>
            <a:bodyPr wrap="square" rtlCol="0">
              <a:spAutoFit/>
            </a:bodyPr>
            <a:lstStyle/>
            <a:p>
              <a:pPr algn="ctr"/>
              <a:r>
                <a:rPr lang="en-US" sz="1600" dirty="0"/>
                <a:t>Door: CEO Office</a:t>
              </a:r>
            </a:p>
          </p:txBody>
        </p:sp>
        <p:sp>
          <p:nvSpPr>
            <p:cNvPr id="21" name="TextBox 20"/>
            <p:cNvSpPr txBox="1"/>
            <p:nvPr/>
          </p:nvSpPr>
          <p:spPr>
            <a:xfrm>
              <a:off x="4666158" y="5258832"/>
              <a:ext cx="2583901" cy="338554"/>
            </a:xfrm>
            <a:prstGeom prst="rect">
              <a:avLst/>
            </a:prstGeom>
            <a:noFill/>
            <a:ln w="19050">
              <a:solidFill>
                <a:srgbClr val="C00000"/>
              </a:solidFill>
            </a:ln>
          </p:spPr>
          <p:txBody>
            <a:bodyPr wrap="square" rtlCol="0">
              <a:spAutoFit/>
            </a:bodyPr>
            <a:lstStyle/>
            <a:p>
              <a:pPr algn="ctr"/>
              <a:r>
                <a:rPr lang="en-US" sz="1600" dirty="0"/>
                <a:t>Door: IT Server Room</a:t>
              </a:r>
            </a:p>
          </p:txBody>
        </p:sp>
        <p:sp>
          <p:nvSpPr>
            <p:cNvPr id="22" name="TextBox 21"/>
            <p:cNvSpPr txBox="1"/>
            <p:nvPr/>
          </p:nvSpPr>
          <p:spPr>
            <a:xfrm>
              <a:off x="4666158" y="4163508"/>
              <a:ext cx="2583901" cy="338554"/>
            </a:xfrm>
            <a:prstGeom prst="rect">
              <a:avLst/>
            </a:prstGeom>
            <a:noFill/>
            <a:ln w="19050">
              <a:solidFill>
                <a:srgbClr val="C00000"/>
              </a:solidFill>
            </a:ln>
          </p:spPr>
          <p:txBody>
            <a:bodyPr wrap="square" rtlCol="0">
              <a:spAutoFit/>
            </a:bodyPr>
            <a:lstStyle/>
            <a:p>
              <a:pPr algn="ctr"/>
              <a:r>
                <a:rPr lang="en-US" sz="1600" dirty="0"/>
                <a:t>Door: Lobby Exterior</a:t>
              </a:r>
            </a:p>
          </p:txBody>
        </p:sp>
      </p:grpSp>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44180" y="1519708"/>
            <a:ext cx="10351348" cy="2086379"/>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“schedule” is an editable and reusable time template that controls when a door is accessible or when a device is activated.</a:t>
            </a: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group of users is permitted access to a door according to a predefined schedule.</a:t>
            </a:r>
          </a:p>
          <a:p>
            <a:pPr marL="800100" lvl="1" indent="-342900">
              <a:spcBef>
                <a:spcPts val="600"/>
              </a:spcBef>
              <a:buFont typeface="Arial" panose="020B0604020202020204" pitchFamily="34" charset="0"/>
              <a:buChar char="•"/>
            </a:pPr>
            <a:r>
              <a:rPr lang="en-US" sz="1800" b="0" dirty="0"/>
              <a:t>A user’s access privileges are the result of a three-way relationship between the following:</a:t>
            </a:r>
          </a:p>
          <a:p>
            <a:pPr marL="1257300" lvl="2" indent="-342900">
              <a:spcBef>
                <a:spcPts val="600"/>
              </a:spcBef>
              <a:buFont typeface="Arial" panose="020B0604020202020204" pitchFamily="34" charset="0"/>
              <a:buChar char="•"/>
            </a:pPr>
            <a:r>
              <a:rPr lang="en-US" b="0" dirty="0"/>
              <a:t>Door</a:t>
            </a:r>
          </a:p>
          <a:p>
            <a:pPr marL="1257300" lvl="2" indent="-342900">
              <a:spcBef>
                <a:spcPts val="600"/>
              </a:spcBef>
              <a:buFont typeface="Arial" panose="020B0604020202020204" pitchFamily="34" charset="0"/>
              <a:buChar char="•"/>
            </a:pPr>
            <a:r>
              <a:rPr lang="en-US" b="0" dirty="0"/>
              <a:t>User Group</a:t>
            </a:r>
          </a:p>
          <a:p>
            <a:pPr marL="1257300" lvl="2" indent="-342900">
              <a:spcBef>
                <a:spcPts val="600"/>
              </a:spcBef>
              <a:buFont typeface="Arial" panose="020B0604020202020204" pitchFamily="34" charset="0"/>
              <a:buChar char="•"/>
            </a:pPr>
            <a:r>
              <a:rPr lang="en-US" b="0" dirty="0"/>
              <a:t>Schedule</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a “schedule”?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grpSp>
        <p:nvGrpSpPr>
          <p:cNvPr id="33" name="Group 32"/>
          <p:cNvGrpSpPr/>
          <p:nvPr/>
        </p:nvGrpSpPr>
        <p:grpSpPr>
          <a:xfrm>
            <a:off x="918555" y="3377865"/>
            <a:ext cx="10178669" cy="2812988"/>
            <a:chOff x="918555" y="3030134"/>
            <a:chExt cx="10178669" cy="2812988"/>
          </a:xfrm>
        </p:grpSpPr>
        <p:sp>
          <p:nvSpPr>
            <p:cNvPr id="49" name="TextBox 48"/>
            <p:cNvSpPr txBox="1"/>
            <p:nvPr/>
          </p:nvSpPr>
          <p:spPr>
            <a:xfrm>
              <a:off x="4154940" y="3686189"/>
              <a:ext cx="3287485" cy="369332"/>
            </a:xfrm>
            <a:prstGeom prst="rect">
              <a:avLst/>
            </a:prstGeom>
            <a:noFill/>
            <a:ln w="19050">
              <a:noFill/>
            </a:ln>
          </p:spPr>
          <p:txBody>
            <a:bodyPr wrap="square" rtlCol="0">
              <a:spAutoFit/>
            </a:bodyPr>
            <a:lstStyle/>
            <a:p>
              <a:pPr algn="ctr"/>
              <a:r>
                <a:rPr lang="en-US" dirty="0"/>
                <a:t>User Group: All Employees</a:t>
              </a:r>
            </a:p>
          </p:txBody>
        </p:sp>
        <p:sp>
          <p:nvSpPr>
            <p:cNvPr id="22" name="TextBox 21"/>
            <p:cNvSpPr txBox="1"/>
            <p:nvPr/>
          </p:nvSpPr>
          <p:spPr>
            <a:xfrm>
              <a:off x="918555" y="4366124"/>
              <a:ext cx="2583901" cy="369332"/>
            </a:xfrm>
            <a:prstGeom prst="rect">
              <a:avLst/>
            </a:prstGeom>
            <a:noFill/>
            <a:ln w="19050">
              <a:solidFill>
                <a:srgbClr val="C00000"/>
              </a:solidFill>
            </a:ln>
          </p:spPr>
          <p:txBody>
            <a:bodyPr wrap="square" rtlCol="0">
              <a:spAutoFit/>
            </a:bodyPr>
            <a:lstStyle/>
            <a:p>
              <a:pPr algn="ctr"/>
              <a:r>
                <a:rPr lang="en-US" dirty="0"/>
                <a:t>Door: Lobby Interior</a:t>
              </a:r>
            </a:p>
          </p:txBody>
        </p:sp>
        <p:sp>
          <p:nvSpPr>
            <p:cNvPr id="11" name="TextBox 10"/>
            <p:cNvSpPr txBox="1"/>
            <p:nvPr/>
          </p:nvSpPr>
          <p:spPr>
            <a:xfrm>
              <a:off x="4169453" y="4947187"/>
              <a:ext cx="3287485" cy="369332"/>
            </a:xfrm>
            <a:prstGeom prst="rect">
              <a:avLst/>
            </a:prstGeom>
            <a:noFill/>
            <a:ln w="19050">
              <a:noFill/>
            </a:ln>
          </p:spPr>
          <p:txBody>
            <a:bodyPr wrap="square" rtlCol="0">
              <a:spAutoFit/>
            </a:bodyPr>
            <a:lstStyle/>
            <a:p>
              <a:pPr algn="ctr"/>
              <a:r>
                <a:rPr lang="en-US" dirty="0"/>
                <a:t>User Group: Cleaning Crew</a:t>
              </a:r>
            </a:p>
          </p:txBody>
        </p:sp>
        <p:sp>
          <p:nvSpPr>
            <p:cNvPr id="12" name="TextBox 11"/>
            <p:cNvSpPr txBox="1"/>
            <p:nvPr/>
          </p:nvSpPr>
          <p:spPr>
            <a:xfrm>
              <a:off x="7772196" y="3377521"/>
              <a:ext cx="3287485" cy="646331"/>
            </a:xfrm>
            <a:prstGeom prst="rect">
              <a:avLst/>
            </a:prstGeom>
            <a:noFill/>
            <a:ln w="19050">
              <a:noFill/>
            </a:ln>
          </p:spPr>
          <p:txBody>
            <a:bodyPr wrap="square" rtlCol="0">
              <a:spAutoFit/>
            </a:bodyPr>
            <a:lstStyle/>
            <a:p>
              <a:pPr algn="ctr"/>
              <a:r>
                <a:rPr lang="en-US" dirty="0"/>
                <a:t>Schedule:</a:t>
              </a:r>
            </a:p>
            <a:p>
              <a:pPr algn="ctr"/>
              <a:r>
                <a:rPr lang="en-US" dirty="0"/>
                <a:t>“Workday”</a:t>
              </a:r>
            </a:p>
          </p:txBody>
        </p:sp>
        <p:sp>
          <p:nvSpPr>
            <p:cNvPr id="3" name="Oval 2"/>
            <p:cNvSpPr/>
            <p:nvPr/>
          </p:nvSpPr>
          <p:spPr>
            <a:xfrm>
              <a:off x="4225770" y="3453045"/>
              <a:ext cx="3078051" cy="913079"/>
            </a:xfrm>
            <a:prstGeom prst="ellipse">
              <a:avLst/>
            </a:prstGeom>
            <a:noFill/>
            <a:ln>
              <a:solidFill>
                <a:srgbClr val="093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220920" y="4676728"/>
              <a:ext cx="3078051" cy="913079"/>
            </a:xfrm>
            <a:prstGeom prst="ellipse">
              <a:avLst/>
            </a:prstGeom>
            <a:noFill/>
            <a:ln>
              <a:solidFill>
                <a:srgbClr val="093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a:off x="8190821" y="3030134"/>
              <a:ext cx="2450237" cy="1033146"/>
            </a:xfrm>
            <a:prstGeom prst="triangle">
              <a:avLst/>
            </a:prstGeom>
            <a:noFill/>
            <a:ln>
              <a:solidFill>
                <a:srgbClr val="128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809739" y="5152344"/>
              <a:ext cx="3287485" cy="646331"/>
            </a:xfrm>
            <a:prstGeom prst="rect">
              <a:avLst/>
            </a:prstGeom>
            <a:noFill/>
            <a:ln w="19050">
              <a:noFill/>
            </a:ln>
          </p:spPr>
          <p:txBody>
            <a:bodyPr wrap="square" rtlCol="0">
              <a:spAutoFit/>
            </a:bodyPr>
            <a:lstStyle/>
            <a:p>
              <a:pPr algn="ctr"/>
              <a:r>
                <a:rPr lang="en-US" dirty="0"/>
                <a:t>Schedule:</a:t>
              </a:r>
            </a:p>
            <a:p>
              <a:pPr algn="ctr"/>
              <a:r>
                <a:rPr lang="en-US" dirty="0"/>
                <a:t>“Night Shift”</a:t>
              </a:r>
            </a:p>
          </p:txBody>
        </p:sp>
        <p:sp>
          <p:nvSpPr>
            <p:cNvPr id="23" name="Isosceles Triangle 22"/>
            <p:cNvSpPr/>
            <p:nvPr/>
          </p:nvSpPr>
          <p:spPr>
            <a:xfrm>
              <a:off x="8190821" y="4809976"/>
              <a:ext cx="2450237" cy="1033146"/>
            </a:xfrm>
            <a:prstGeom prst="triangle">
              <a:avLst/>
            </a:prstGeom>
            <a:noFill/>
            <a:ln>
              <a:solidFill>
                <a:srgbClr val="128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stCxn id="22" idx="3"/>
              <a:endCxn id="3" idx="2"/>
            </p:cNvCxnSpPr>
            <p:nvPr/>
          </p:nvCxnSpPr>
          <p:spPr>
            <a:xfrm flipV="1">
              <a:off x="3502456" y="3909585"/>
              <a:ext cx="723314" cy="64120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2" idx="3"/>
            </p:cNvCxnSpPr>
            <p:nvPr/>
          </p:nvCxnSpPr>
          <p:spPr>
            <a:xfrm>
              <a:off x="3502456" y="4550790"/>
              <a:ext cx="718464" cy="5810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3" idx="6"/>
              <a:endCxn id="4" idx="1"/>
            </p:cNvCxnSpPr>
            <p:nvPr/>
          </p:nvCxnSpPr>
          <p:spPr>
            <a:xfrm flipV="1">
              <a:off x="7303821" y="3546707"/>
              <a:ext cx="1499559" cy="36287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6" idx="6"/>
              <a:endCxn id="23" idx="1"/>
            </p:cNvCxnSpPr>
            <p:nvPr/>
          </p:nvCxnSpPr>
          <p:spPr>
            <a:xfrm>
              <a:off x="7298971" y="5133268"/>
              <a:ext cx="1504409" cy="19328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475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44180" y="1519708"/>
            <a:ext cx="10351348" cy="1648495"/>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“holiday” is a designated period of time during which access privileges are either denied or follow a special schedule.</a:t>
            </a:r>
          </a:p>
          <a:p>
            <a:pPr marL="800100" lvl="1" indent="-342900">
              <a:spcBef>
                <a:spcPts val="600"/>
              </a:spcBef>
              <a:buFont typeface="Arial" panose="020B0604020202020204" pitchFamily="34" charset="0"/>
              <a:buChar char="•"/>
            </a:pPr>
            <a:r>
              <a:rPr lang="en-US" sz="1800" b="0" dirty="0">
                <a:solidFill>
                  <a:schemeClr val="tx1">
                    <a:lumMod val="75000"/>
                    <a:lumOff val="25000"/>
                  </a:schemeClr>
                </a:solidFill>
              </a:rPr>
              <a:t>For example, </a:t>
            </a:r>
            <a:r>
              <a:rPr lang="en-US" sz="1800" b="0" dirty="0"/>
              <a:t>a</a:t>
            </a:r>
            <a:r>
              <a:rPr lang="en-US" sz="1800" b="0" dirty="0">
                <a:solidFill>
                  <a:schemeClr val="tx1">
                    <a:lumMod val="75000"/>
                    <a:lumOff val="25000"/>
                  </a:schemeClr>
                </a:solidFill>
              </a:rPr>
              <a:t> holiday period titled “Winter Break” might be applied to the “Lobby Door” between December 25 and December 27. During this holiday period, access will be based on a special Holiday schedule that overrides its usual schedule.</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a “holiday”?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5</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Tree>
    <p:extLst>
      <p:ext uri="{BB962C8B-B14F-4D97-AF65-F5344CB8AC3E}">
        <p14:creationId xmlns:p14="http://schemas.microsoft.com/office/powerpoint/2010/main" val="3085890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pic>
        <p:nvPicPr>
          <p:cNvPr id="2" name="Picture 1"/>
          <p:cNvPicPr>
            <a:picLocks noChangeAspect="1"/>
          </p:cNvPicPr>
          <p:nvPr/>
        </p:nvPicPr>
        <p:blipFill rotWithShape="1">
          <a:blip r:embed="rId3"/>
          <a:srcRect b="4651"/>
          <a:stretch/>
        </p:blipFill>
        <p:spPr>
          <a:xfrm>
            <a:off x="1712890" y="1847450"/>
            <a:ext cx="8795489" cy="4216508"/>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998780"/>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home page, click on the Setup tab at the top of the screen and then select Schedules and then Schedules.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schedule?</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6</a:t>
            </a:r>
          </a:p>
        </p:txBody>
      </p:sp>
      <p:sp>
        <p:nvSpPr>
          <p:cNvPr id="8" name="TextBox 7"/>
          <p:cNvSpPr txBox="1"/>
          <p:nvPr/>
        </p:nvSpPr>
        <p:spPr>
          <a:xfrm>
            <a:off x="5301557" y="3176251"/>
            <a:ext cx="300753"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a:t>
            </a:r>
            <a:endParaRPr lang="en-US" sz="800" dirty="0">
              <a:solidFill>
                <a:schemeClr val="bg1"/>
              </a:solidFill>
            </a:endParaRPr>
          </a:p>
        </p:txBody>
      </p:sp>
      <p:sp>
        <p:nvSpPr>
          <p:cNvPr id="9" name="TextBox 8"/>
          <p:cNvSpPr txBox="1"/>
          <p:nvPr/>
        </p:nvSpPr>
        <p:spPr>
          <a:xfrm>
            <a:off x="3066919" y="3214888"/>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0" name="TextBox 9"/>
          <p:cNvSpPr txBox="1"/>
          <p:nvPr/>
        </p:nvSpPr>
        <p:spPr>
          <a:xfrm>
            <a:off x="4173366" y="3214888"/>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2227327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998780"/>
            <a:ext cx="9381774" cy="585321"/>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All previously created schedules will appear on this next screen.</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schedule?</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7</a:t>
            </a:r>
          </a:p>
        </p:txBody>
      </p:sp>
      <p:sp>
        <p:nvSpPr>
          <p:cNvPr id="16" name="Text Placeholder 14">
            <a:extLst/>
          </p:cNvPr>
          <p:cNvSpPr>
            <a:spLocks noGrp="1"/>
          </p:cNvSpPr>
          <p:nvPr>
            <p:ph type="body" idx="1"/>
          </p:nvPr>
        </p:nvSpPr>
        <p:spPr>
          <a:xfrm>
            <a:off x="3630381" y="5576590"/>
            <a:ext cx="6556807" cy="376175"/>
          </a:xfrm>
        </p:spPr>
        <p:txBody>
          <a:bodyPr>
            <a:noAutofit/>
          </a:bodyPr>
          <a:lstStyle/>
          <a:p>
            <a:pPr>
              <a:buClr>
                <a:srgbClr val="3F3F3F"/>
              </a:buClr>
              <a:buSzPct val="100000"/>
            </a:pPr>
            <a:r>
              <a:rPr lang="en-US" sz="1800" b="0" dirty="0">
                <a:solidFill>
                  <a:schemeClr val="tx1">
                    <a:lumMod val="75000"/>
                    <a:lumOff val="25000"/>
                  </a:schemeClr>
                </a:solidFill>
              </a:rPr>
              <a:t>To view any of the existing schedules simply click on the schedule name.</a:t>
            </a:r>
          </a:p>
        </p:txBody>
      </p:sp>
      <p:pic>
        <p:nvPicPr>
          <p:cNvPr id="7" name="Picture 6"/>
          <p:cNvPicPr>
            <a:picLocks noChangeAspect="1"/>
          </p:cNvPicPr>
          <p:nvPr/>
        </p:nvPicPr>
        <p:blipFill>
          <a:blip r:embed="rId3"/>
          <a:stretch>
            <a:fillRect/>
          </a:stretch>
        </p:blipFill>
        <p:spPr>
          <a:xfrm>
            <a:off x="3630381" y="1723908"/>
            <a:ext cx="6153150" cy="3390900"/>
          </a:xfrm>
          <a:prstGeom prst="rect">
            <a:avLst/>
          </a:prstGeom>
        </p:spPr>
      </p:pic>
      <p:sp>
        <p:nvSpPr>
          <p:cNvPr id="17" name="Text Placeholder 14">
            <a:extLst/>
          </p:cNvPr>
          <p:cNvSpPr>
            <a:spLocks noGrp="1"/>
          </p:cNvSpPr>
          <p:nvPr>
            <p:ph type="body" idx="1"/>
          </p:nvPr>
        </p:nvSpPr>
        <p:spPr>
          <a:xfrm>
            <a:off x="815763" y="2373778"/>
            <a:ext cx="2814618" cy="1450251"/>
          </a:xfrm>
        </p:spPr>
        <p:txBody>
          <a:bodyPr>
            <a:noAutofit/>
          </a:bodyPr>
          <a:lstStyle/>
          <a:p>
            <a:pPr>
              <a:buClr>
                <a:srgbClr val="3F3F3F"/>
              </a:buClr>
              <a:buSzPct val="100000"/>
            </a:pPr>
            <a:r>
              <a:rPr lang="en-US" sz="1800" b="0" dirty="0">
                <a:solidFill>
                  <a:schemeClr val="tx1">
                    <a:lumMod val="75000"/>
                    <a:lumOff val="25000"/>
                  </a:schemeClr>
                </a:solidFill>
              </a:rPr>
              <a:t>To create a new schedule, click on the “New Schedule” button in the upper left corner of the screen.</a:t>
            </a:r>
          </a:p>
        </p:txBody>
      </p:sp>
    </p:spTree>
    <p:extLst>
      <p:ext uri="{BB962C8B-B14F-4D97-AF65-F5344CB8AC3E}">
        <p14:creationId xmlns:p14="http://schemas.microsoft.com/office/powerpoint/2010/main" val="3974468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stretch>
            <a:fillRect/>
          </a:stretch>
        </p:blipFill>
        <p:spPr>
          <a:xfrm>
            <a:off x="4412261" y="1551531"/>
            <a:ext cx="3621338" cy="4724809"/>
          </a:xfrm>
          <a:prstGeom prst="rect">
            <a:avLst/>
          </a:prstGeom>
        </p:spPr>
      </p:pic>
      <p:pic>
        <p:nvPicPr>
          <p:cNvPr id="32" name="Picture 31"/>
          <p:cNvPicPr>
            <a:picLocks noChangeAspect="1"/>
          </p:cNvPicPr>
          <p:nvPr/>
        </p:nvPicPr>
        <p:blipFill>
          <a:blip r:embed="rId3"/>
          <a:stretch>
            <a:fillRect/>
          </a:stretch>
        </p:blipFill>
        <p:spPr>
          <a:xfrm>
            <a:off x="518677" y="1551531"/>
            <a:ext cx="3851127" cy="3793648"/>
          </a:xfrm>
          <a:prstGeom prst="rect">
            <a:avLst/>
          </a:prstGeom>
        </p:spPr>
      </p:pic>
      <p:pic>
        <p:nvPicPr>
          <p:cNvPr id="26" name="Picture 25"/>
          <p:cNvPicPr>
            <a:picLocks noChangeAspect="1"/>
          </p:cNvPicPr>
          <p:nvPr/>
        </p:nvPicPr>
        <p:blipFill>
          <a:blip r:embed="rId4"/>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70748" y="1195516"/>
            <a:ext cx="7903551" cy="285555"/>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Complete the fields such as Name, Site and times as described below:</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schedule?</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8</a:t>
            </a:r>
          </a:p>
        </p:txBody>
      </p:sp>
      <p:sp>
        <p:nvSpPr>
          <p:cNvPr id="13" name="Text Placeholder 14">
            <a:extLst/>
          </p:cNvPr>
          <p:cNvSpPr>
            <a:spLocks noGrp="1"/>
          </p:cNvSpPr>
          <p:nvPr>
            <p:ph type="body" idx="1"/>
          </p:nvPr>
        </p:nvSpPr>
        <p:spPr>
          <a:xfrm>
            <a:off x="8299374" y="1974777"/>
            <a:ext cx="2897745" cy="1043475"/>
          </a:xfrm>
        </p:spPr>
        <p:txBody>
          <a:bodyPr>
            <a:noAutofit/>
          </a:bodyPr>
          <a:lstStyle/>
          <a:p>
            <a:pPr>
              <a:buClr>
                <a:srgbClr val="3F3F3F"/>
              </a:buClr>
              <a:buSzPct val="100000"/>
            </a:pPr>
            <a:r>
              <a:rPr lang="en-US" sz="1600" b="0" dirty="0">
                <a:solidFill>
                  <a:schemeClr val="tx1">
                    <a:lumMod val="75000"/>
                    <a:lumOff val="25000"/>
                  </a:schemeClr>
                </a:solidFill>
              </a:rPr>
              <a:t>You can make this schedule available to all sites (Universal) or available to specific sites/groups. Please read the </a:t>
            </a:r>
            <a:r>
              <a:rPr lang="en-US" sz="1600" b="0" dirty="0" err="1">
                <a:solidFill>
                  <a:schemeClr val="tx1">
                    <a:lumMod val="75000"/>
                    <a:lumOff val="25000"/>
                  </a:schemeClr>
                </a:solidFill>
              </a:rPr>
              <a:t>Brivo</a:t>
            </a:r>
            <a:r>
              <a:rPr lang="en-US" sz="1600" b="0" dirty="0">
                <a:solidFill>
                  <a:schemeClr val="tx1">
                    <a:lumMod val="75000"/>
                    <a:lumOff val="25000"/>
                  </a:schemeClr>
                </a:solidFill>
              </a:rPr>
              <a:t> </a:t>
            </a:r>
            <a:r>
              <a:rPr lang="en-US" sz="1600" b="0" dirty="0" err="1">
                <a:solidFill>
                  <a:schemeClr val="tx1">
                    <a:lumMod val="75000"/>
                    <a:lumOff val="25000"/>
                  </a:schemeClr>
                </a:solidFill>
              </a:rPr>
              <a:t>Onair</a:t>
            </a:r>
            <a:r>
              <a:rPr lang="en-US" sz="1600" b="0" dirty="0">
                <a:solidFill>
                  <a:schemeClr val="tx1">
                    <a:lumMod val="75000"/>
                    <a:lumOff val="25000"/>
                  </a:schemeClr>
                </a:solidFill>
              </a:rPr>
              <a:t> Admin manual to fully understand the risks associated with group enabled schedules before making this selection.</a:t>
            </a:r>
          </a:p>
        </p:txBody>
      </p:sp>
      <p:cxnSp>
        <p:nvCxnSpPr>
          <p:cNvPr id="18" name="Straight Arrow Connector 17"/>
          <p:cNvCxnSpPr/>
          <p:nvPr/>
        </p:nvCxnSpPr>
        <p:spPr>
          <a:xfrm flipH="1">
            <a:off x="6838682" y="1974777"/>
            <a:ext cx="1536983" cy="6293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14">
            <a:extLst/>
          </p:cNvPr>
          <p:cNvSpPr>
            <a:spLocks noGrp="1"/>
          </p:cNvSpPr>
          <p:nvPr>
            <p:ph type="body" idx="1"/>
          </p:nvPr>
        </p:nvSpPr>
        <p:spPr>
          <a:xfrm>
            <a:off x="8296024" y="3798417"/>
            <a:ext cx="2623018" cy="2462447"/>
          </a:xfrm>
        </p:spPr>
        <p:txBody>
          <a:bodyPr>
            <a:noAutofit/>
          </a:bodyPr>
          <a:lstStyle/>
          <a:p>
            <a:pPr>
              <a:buClr>
                <a:srgbClr val="3F3F3F"/>
              </a:buClr>
              <a:buSzPct val="100000"/>
            </a:pPr>
            <a:r>
              <a:rPr lang="en-US" sz="1600" b="0" dirty="0">
                <a:solidFill>
                  <a:schemeClr val="tx1">
                    <a:lumMod val="75000"/>
                    <a:lumOff val="25000"/>
                  </a:schemeClr>
                </a:solidFill>
              </a:rPr>
              <a:t>In the schedule grid, use your mouse to drag your cursor across the hours during which users should have access to associated doors. And you can fine tune the hours and minutes in the fields labeled “Start” and “End”. Make sure to click “Update Block” to save any adjustments.</a:t>
            </a:r>
          </a:p>
        </p:txBody>
      </p:sp>
      <p:cxnSp>
        <p:nvCxnSpPr>
          <p:cNvPr id="29" name="Straight Arrow Connector 28"/>
          <p:cNvCxnSpPr/>
          <p:nvPr/>
        </p:nvCxnSpPr>
        <p:spPr>
          <a:xfrm flipH="1" flipV="1">
            <a:off x="3431004" y="2754942"/>
            <a:ext cx="4865020" cy="115899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520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stretch>
            <a:fillRect/>
          </a:stretch>
        </p:blipFill>
        <p:spPr>
          <a:xfrm>
            <a:off x="4412261" y="1551531"/>
            <a:ext cx="3621338" cy="4724809"/>
          </a:xfrm>
          <a:prstGeom prst="rect">
            <a:avLst/>
          </a:prstGeom>
        </p:spPr>
      </p:pic>
      <p:pic>
        <p:nvPicPr>
          <p:cNvPr id="32" name="Picture 31"/>
          <p:cNvPicPr>
            <a:picLocks noChangeAspect="1"/>
          </p:cNvPicPr>
          <p:nvPr/>
        </p:nvPicPr>
        <p:blipFill>
          <a:blip r:embed="rId3"/>
          <a:stretch>
            <a:fillRect/>
          </a:stretch>
        </p:blipFill>
        <p:spPr>
          <a:xfrm>
            <a:off x="518677" y="1551531"/>
            <a:ext cx="3851127" cy="3793648"/>
          </a:xfrm>
          <a:prstGeom prst="rect">
            <a:avLst/>
          </a:prstGeom>
        </p:spPr>
      </p:pic>
      <p:pic>
        <p:nvPicPr>
          <p:cNvPr id="26" name="Picture 25"/>
          <p:cNvPicPr>
            <a:picLocks noChangeAspect="1"/>
          </p:cNvPicPr>
          <p:nvPr/>
        </p:nvPicPr>
        <p:blipFill>
          <a:blip r:embed="rId4"/>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390442" y="1146885"/>
            <a:ext cx="8418706" cy="302656"/>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Complete the fields such Holidays and Exceptions as described below:</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schedule?</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9</a:t>
            </a:r>
          </a:p>
        </p:txBody>
      </p:sp>
      <p:sp>
        <p:nvSpPr>
          <p:cNvPr id="19" name="Text Placeholder 14">
            <a:extLst/>
          </p:cNvPr>
          <p:cNvSpPr>
            <a:spLocks noGrp="1"/>
          </p:cNvSpPr>
          <p:nvPr>
            <p:ph type="body" idx="1"/>
          </p:nvPr>
        </p:nvSpPr>
        <p:spPr>
          <a:xfrm>
            <a:off x="8177662" y="1146884"/>
            <a:ext cx="2850473" cy="2852674"/>
          </a:xfrm>
        </p:spPr>
        <p:txBody>
          <a:bodyPr>
            <a:noAutofit/>
          </a:bodyPr>
          <a:lstStyle/>
          <a:p>
            <a:pPr>
              <a:buClr>
                <a:srgbClr val="3F3F3F"/>
              </a:buClr>
              <a:buSzPct val="100000"/>
            </a:pPr>
            <a:r>
              <a:rPr lang="en-US" sz="1600" b="0" dirty="0">
                <a:solidFill>
                  <a:schemeClr val="tx1">
                    <a:lumMod val="75000"/>
                    <a:lumOff val="25000"/>
                  </a:schemeClr>
                </a:solidFill>
              </a:rPr>
              <a:t>To observe a holiday, click on the “Add Holiday” button and then use your mouse cursor within the Holidays column to establish which hours during the holiday period you want to allow access. If the Holidays column is left blank, no access will be permitted during that period.</a:t>
            </a:r>
          </a:p>
        </p:txBody>
      </p:sp>
      <p:cxnSp>
        <p:nvCxnSpPr>
          <p:cNvPr id="24" name="Straight Arrow Connector 23"/>
          <p:cNvCxnSpPr/>
          <p:nvPr/>
        </p:nvCxnSpPr>
        <p:spPr>
          <a:xfrm flipH="1" flipV="1">
            <a:off x="4095482" y="3049085"/>
            <a:ext cx="4024226" cy="37634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 Placeholder 14">
            <a:extLst/>
          </p:cNvPr>
          <p:cNvSpPr>
            <a:spLocks noGrp="1"/>
          </p:cNvSpPr>
          <p:nvPr>
            <p:ph type="body" idx="1"/>
          </p:nvPr>
        </p:nvSpPr>
        <p:spPr>
          <a:xfrm>
            <a:off x="8177662" y="4269779"/>
            <a:ext cx="2850473" cy="1794548"/>
          </a:xfrm>
        </p:spPr>
        <p:txBody>
          <a:bodyPr>
            <a:noAutofit/>
          </a:bodyPr>
          <a:lstStyle/>
          <a:p>
            <a:pPr>
              <a:buClr>
                <a:srgbClr val="3F3F3F"/>
              </a:buClr>
              <a:buSzPct val="100000"/>
            </a:pPr>
            <a:r>
              <a:rPr lang="en-US" sz="1600" b="0" dirty="0">
                <a:solidFill>
                  <a:schemeClr val="tx1">
                    <a:lumMod val="75000"/>
                    <a:lumOff val="25000"/>
                  </a:schemeClr>
                </a:solidFill>
              </a:rPr>
              <a:t>The remaining fields apply to schedule exceptions. For more information on schedule exceptions please visit the </a:t>
            </a:r>
            <a:r>
              <a:rPr lang="en-US" sz="1600" b="0" dirty="0" err="1">
                <a:solidFill>
                  <a:schemeClr val="tx1">
                    <a:lumMod val="75000"/>
                    <a:lumOff val="25000"/>
                  </a:schemeClr>
                </a:solidFill>
              </a:rPr>
              <a:t>Brivo</a:t>
            </a:r>
            <a:r>
              <a:rPr lang="en-US" sz="1600" b="0" dirty="0">
                <a:solidFill>
                  <a:schemeClr val="tx1">
                    <a:lumMod val="75000"/>
                    <a:lumOff val="25000"/>
                  </a:schemeClr>
                </a:solidFill>
              </a:rPr>
              <a:t> </a:t>
            </a:r>
            <a:r>
              <a:rPr lang="en-US" sz="1600" b="0" dirty="0" err="1">
                <a:solidFill>
                  <a:schemeClr val="tx1">
                    <a:lumMod val="75000"/>
                    <a:lumOff val="25000"/>
                  </a:schemeClr>
                </a:solidFill>
              </a:rPr>
              <a:t>Onair</a:t>
            </a:r>
            <a:r>
              <a:rPr lang="en-US" sz="1600" b="0" dirty="0">
                <a:solidFill>
                  <a:schemeClr val="tx1">
                    <a:lumMod val="75000"/>
                    <a:lumOff val="25000"/>
                  </a:schemeClr>
                </a:solidFill>
              </a:rPr>
              <a:t> Admin Manual located in the Help section of the website.</a:t>
            </a:r>
          </a:p>
        </p:txBody>
      </p:sp>
      <p:sp>
        <p:nvSpPr>
          <p:cNvPr id="10" name="Right Brace 9"/>
          <p:cNvSpPr/>
          <p:nvPr/>
        </p:nvSpPr>
        <p:spPr>
          <a:xfrm>
            <a:off x="7392474" y="4020112"/>
            <a:ext cx="727234" cy="175729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 Placeholder 14">
            <a:extLst/>
          </p:cNvPr>
          <p:cNvSpPr>
            <a:spLocks noGrp="1"/>
          </p:cNvSpPr>
          <p:nvPr>
            <p:ph type="body" idx="1"/>
          </p:nvPr>
        </p:nvSpPr>
        <p:spPr>
          <a:xfrm>
            <a:off x="2812901" y="6243311"/>
            <a:ext cx="6403065" cy="433627"/>
          </a:xfrm>
        </p:spPr>
        <p:txBody>
          <a:bodyPr>
            <a:noAutofit/>
          </a:bodyPr>
          <a:lstStyle/>
          <a:p>
            <a:pPr>
              <a:buClr>
                <a:srgbClr val="3F3F3F"/>
              </a:buClr>
              <a:buSzPct val="100000"/>
            </a:pPr>
            <a:r>
              <a:rPr lang="en-US" sz="1600" b="0" dirty="0">
                <a:solidFill>
                  <a:schemeClr val="tx1">
                    <a:lumMod val="75000"/>
                    <a:lumOff val="25000"/>
                  </a:schemeClr>
                </a:solidFill>
              </a:rPr>
              <a:t>Click “Save Schedule” to complete the schedule creation process.</a:t>
            </a:r>
          </a:p>
        </p:txBody>
      </p:sp>
      <p:sp>
        <p:nvSpPr>
          <p:cNvPr id="5" name="Rectangle 4"/>
          <p:cNvSpPr/>
          <p:nvPr/>
        </p:nvSpPr>
        <p:spPr>
          <a:xfrm>
            <a:off x="5917648" y="3767864"/>
            <a:ext cx="747970" cy="257692"/>
          </a:xfrm>
          <a:prstGeom prst="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5014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10</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holiday?</a:t>
            </a:r>
            <a:endParaRPr lang="en-US" sz="3600" b="0" dirty="0"/>
          </a:p>
        </p:txBody>
      </p:sp>
      <p:pic>
        <p:nvPicPr>
          <p:cNvPr id="7" name="Picture 6"/>
          <p:cNvPicPr>
            <a:picLocks noChangeAspect="1"/>
          </p:cNvPicPr>
          <p:nvPr/>
        </p:nvPicPr>
        <p:blipFill>
          <a:blip r:embed="rId3"/>
          <a:stretch>
            <a:fillRect/>
          </a:stretch>
        </p:blipFill>
        <p:spPr>
          <a:xfrm>
            <a:off x="1481069" y="1831530"/>
            <a:ext cx="9163885" cy="4359589"/>
          </a:xfrm>
          <a:prstGeom prst="rect">
            <a:avLst/>
          </a:prstGeom>
        </p:spPr>
      </p:pic>
      <p:sp>
        <p:nvSpPr>
          <p:cNvPr id="13" name="Text Placeholder 14">
            <a:extLst/>
          </p:cNvPr>
          <p:cNvSpPr>
            <a:spLocks noGrp="1"/>
          </p:cNvSpPr>
          <p:nvPr>
            <p:ph type="body" idx="1"/>
          </p:nvPr>
        </p:nvSpPr>
        <p:spPr>
          <a:xfrm>
            <a:off x="649307" y="998780"/>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home page, click on the Setup tab at the top of the screen and then select Schedules and then Holidays.</a:t>
            </a:r>
          </a:p>
        </p:txBody>
      </p:sp>
      <p:sp>
        <p:nvSpPr>
          <p:cNvPr id="14" name="TextBox 13"/>
          <p:cNvSpPr txBox="1"/>
          <p:nvPr/>
        </p:nvSpPr>
        <p:spPr>
          <a:xfrm>
            <a:off x="5275890" y="3223918"/>
            <a:ext cx="262026"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a:t>
            </a:r>
            <a:endParaRPr lang="en-US" sz="800" dirty="0">
              <a:solidFill>
                <a:schemeClr val="bg1"/>
              </a:solidFill>
            </a:endParaRPr>
          </a:p>
        </p:txBody>
      </p:sp>
      <p:sp>
        <p:nvSpPr>
          <p:cNvPr id="16" name="TextBox 15"/>
          <p:cNvSpPr txBox="1"/>
          <p:nvPr/>
        </p:nvSpPr>
        <p:spPr>
          <a:xfrm>
            <a:off x="2886335" y="3240646"/>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7" name="TextBox 16"/>
          <p:cNvSpPr txBox="1"/>
          <p:nvPr/>
        </p:nvSpPr>
        <p:spPr>
          <a:xfrm>
            <a:off x="4059103" y="3253535"/>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2781705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11</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holiday?</a:t>
            </a:r>
            <a:endParaRPr lang="en-US" sz="3600" b="0" dirty="0"/>
          </a:p>
        </p:txBody>
      </p:sp>
      <p:sp>
        <p:nvSpPr>
          <p:cNvPr id="11" name="Text Placeholder 14">
            <a:extLst/>
          </p:cNvPr>
          <p:cNvSpPr>
            <a:spLocks noGrp="1"/>
          </p:cNvSpPr>
          <p:nvPr>
            <p:ph type="body" idx="1"/>
          </p:nvPr>
        </p:nvSpPr>
        <p:spPr>
          <a:xfrm>
            <a:off x="649307" y="1233630"/>
            <a:ext cx="9381774" cy="585321"/>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All previously created holidays will appear on this next screen.</a:t>
            </a:r>
          </a:p>
        </p:txBody>
      </p:sp>
      <p:sp>
        <p:nvSpPr>
          <p:cNvPr id="12" name="Text Placeholder 14">
            <a:extLst/>
          </p:cNvPr>
          <p:cNvSpPr>
            <a:spLocks noGrp="1"/>
          </p:cNvSpPr>
          <p:nvPr>
            <p:ph type="body" idx="1"/>
          </p:nvPr>
        </p:nvSpPr>
        <p:spPr>
          <a:xfrm>
            <a:off x="2107771" y="5324073"/>
            <a:ext cx="8989453" cy="376175"/>
          </a:xfrm>
        </p:spPr>
        <p:txBody>
          <a:bodyPr>
            <a:noAutofit/>
          </a:bodyPr>
          <a:lstStyle/>
          <a:p>
            <a:pPr>
              <a:buClr>
                <a:srgbClr val="3F3F3F"/>
              </a:buClr>
              <a:buSzPct val="100000"/>
            </a:pPr>
            <a:r>
              <a:rPr lang="en-US" sz="1800" b="0" dirty="0">
                <a:solidFill>
                  <a:schemeClr val="tx1">
                    <a:lumMod val="75000"/>
                    <a:lumOff val="25000"/>
                  </a:schemeClr>
                </a:solidFill>
              </a:rPr>
              <a:t>To view any of the existing holidays simply click on the corresponding description.</a:t>
            </a:r>
          </a:p>
        </p:txBody>
      </p:sp>
      <p:sp>
        <p:nvSpPr>
          <p:cNvPr id="15" name="Text Placeholder 14">
            <a:extLst/>
          </p:cNvPr>
          <p:cNvSpPr>
            <a:spLocks noGrp="1"/>
          </p:cNvSpPr>
          <p:nvPr>
            <p:ph type="body" idx="1"/>
          </p:nvPr>
        </p:nvSpPr>
        <p:spPr>
          <a:xfrm>
            <a:off x="983501" y="2734385"/>
            <a:ext cx="2814618" cy="1450251"/>
          </a:xfrm>
        </p:spPr>
        <p:txBody>
          <a:bodyPr>
            <a:noAutofit/>
          </a:bodyPr>
          <a:lstStyle/>
          <a:p>
            <a:pPr>
              <a:buClr>
                <a:srgbClr val="3F3F3F"/>
              </a:buClr>
              <a:buSzPct val="100000"/>
            </a:pPr>
            <a:r>
              <a:rPr lang="en-US" sz="1800" b="0" dirty="0">
                <a:solidFill>
                  <a:schemeClr val="tx1">
                    <a:lumMod val="75000"/>
                    <a:lumOff val="25000"/>
                  </a:schemeClr>
                </a:solidFill>
              </a:rPr>
              <a:t>To create a new holiday, click on the “New Holiday” button in the upper left corner of the screen.</a:t>
            </a:r>
          </a:p>
        </p:txBody>
      </p:sp>
      <p:pic>
        <p:nvPicPr>
          <p:cNvPr id="4" name="Picture 3"/>
          <p:cNvPicPr>
            <a:picLocks noChangeAspect="1"/>
          </p:cNvPicPr>
          <p:nvPr/>
        </p:nvPicPr>
        <p:blipFill rotWithShape="1">
          <a:blip r:embed="rId3"/>
          <a:srcRect r="51319"/>
          <a:stretch/>
        </p:blipFill>
        <p:spPr>
          <a:xfrm>
            <a:off x="4326227" y="2152287"/>
            <a:ext cx="5860961" cy="2838450"/>
          </a:xfrm>
          <a:prstGeom prst="rect">
            <a:avLst/>
          </a:prstGeom>
        </p:spPr>
      </p:pic>
    </p:spTree>
    <p:extLst>
      <p:ext uri="{BB962C8B-B14F-4D97-AF65-F5344CB8AC3E}">
        <p14:creationId xmlns:p14="http://schemas.microsoft.com/office/powerpoint/2010/main" val="87586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12</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holiday?</a:t>
            </a:r>
            <a:endParaRPr lang="en-US" sz="3600" b="0" dirty="0"/>
          </a:p>
        </p:txBody>
      </p:sp>
      <p:sp>
        <p:nvSpPr>
          <p:cNvPr id="11" name="Text Placeholder 14">
            <a:extLst/>
          </p:cNvPr>
          <p:cNvSpPr>
            <a:spLocks noGrp="1"/>
          </p:cNvSpPr>
          <p:nvPr>
            <p:ph type="body" idx="1"/>
          </p:nvPr>
        </p:nvSpPr>
        <p:spPr>
          <a:xfrm>
            <a:off x="649307" y="1233630"/>
            <a:ext cx="9381774" cy="585321"/>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The most common method for creating a new holiday is completing the necessary fields as follows:</a:t>
            </a:r>
          </a:p>
        </p:txBody>
      </p:sp>
      <p:sp>
        <p:nvSpPr>
          <p:cNvPr id="15" name="Text Placeholder 14">
            <a:extLst/>
          </p:cNvPr>
          <p:cNvSpPr>
            <a:spLocks noGrp="1"/>
          </p:cNvSpPr>
          <p:nvPr>
            <p:ph type="body" idx="1"/>
          </p:nvPr>
        </p:nvSpPr>
        <p:spPr>
          <a:xfrm>
            <a:off x="1073653" y="2418505"/>
            <a:ext cx="2814618" cy="910336"/>
          </a:xfrm>
        </p:spPr>
        <p:txBody>
          <a:bodyPr>
            <a:noAutofit/>
          </a:bodyPr>
          <a:lstStyle/>
          <a:p>
            <a:pPr>
              <a:buClr>
                <a:srgbClr val="3F3F3F"/>
              </a:buClr>
              <a:buSzPct val="100000"/>
            </a:pPr>
            <a:r>
              <a:rPr lang="en-US" sz="1600" b="0" dirty="0">
                <a:solidFill>
                  <a:schemeClr val="tx1">
                    <a:lumMod val="75000"/>
                    <a:lumOff val="25000"/>
                  </a:schemeClr>
                </a:solidFill>
              </a:rPr>
              <a:t>Enter a brief descriptive name for this holiday (such as “Christmas”)</a:t>
            </a:r>
          </a:p>
        </p:txBody>
      </p:sp>
      <p:pic>
        <p:nvPicPr>
          <p:cNvPr id="2" name="Picture 1"/>
          <p:cNvPicPr>
            <a:picLocks noChangeAspect="1"/>
          </p:cNvPicPr>
          <p:nvPr/>
        </p:nvPicPr>
        <p:blipFill>
          <a:blip r:embed="rId3"/>
          <a:stretch>
            <a:fillRect/>
          </a:stretch>
        </p:blipFill>
        <p:spPr>
          <a:xfrm>
            <a:off x="4064822" y="1901648"/>
            <a:ext cx="5410200" cy="3838575"/>
          </a:xfrm>
          <a:prstGeom prst="rect">
            <a:avLst/>
          </a:prstGeom>
        </p:spPr>
      </p:pic>
      <p:sp>
        <p:nvSpPr>
          <p:cNvPr id="13" name="Text Placeholder 14">
            <a:extLst/>
          </p:cNvPr>
          <p:cNvSpPr>
            <a:spLocks noGrp="1"/>
          </p:cNvSpPr>
          <p:nvPr>
            <p:ph type="body" idx="1"/>
          </p:nvPr>
        </p:nvSpPr>
        <p:spPr>
          <a:xfrm>
            <a:off x="1073653" y="3384101"/>
            <a:ext cx="2814618" cy="910336"/>
          </a:xfrm>
        </p:spPr>
        <p:txBody>
          <a:bodyPr>
            <a:noAutofit/>
          </a:bodyPr>
          <a:lstStyle/>
          <a:p>
            <a:pPr>
              <a:buClr>
                <a:srgbClr val="3F3F3F"/>
              </a:buClr>
              <a:buSzPct val="100000"/>
            </a:pPr>
            <a:r>
              <a:rPr lang="en-US" sz="1600" b="0" dirty="0">
                <a:solidFill>
                  <a:schemeClr val="tx1">
                    <a:lumMod val="75000"/>
                    <a:lumOff val="25000"/>
                  </a:schemeClr>
                </a:solidFill>
              </a:rPr>
              <a:t>Designate a start day and time as well as an end day and time.</a:t>
            </a:r>
          </a:p>
        </p:txBody>
      </p:sp>
      <p:sp>
        <p:nvSpPr>
          <p:cNvPr id="14" name="Text Placeholder 14">
            <a:extLst/>
          </p:cNvPr>
          <p:cNvSpPr>
            <a:spLocks noGrp="1"/>
          </p:cNvSpPr>
          <p:nvPr>
            <p:ph type="body" idx="1"/>
          </p:nvPr>
        </p:nvSpPr>
        <p:spPr>
          <a:xfrm>
            <a:off x="1073653" y="4340899"/>
            <a:ext cx="2814618" cy="910336"/>
          </a:xfrm>
        </p:spPr>
        <p:txBody>
          <a:bodyPr>
            <a:noAutofit/>
          </a:bodyPr>
          <a:lstStyle/>
          <a:p>
            <a:pPr>
              <a:buClr>
                <a:srgbClr val="3F3F3F"/>
              </a:buClr>
              <a:buSzPct val="100000"/>
            </a:pPr>
            <a:r>
              <a:rPr lang="en-US" sz="1600" b="0" dirty="0">
                <a:solidFill>
                  <a:schemeClr val="tx1">
                    <a:lumMod val="75000"/>
                    <a:lumOff val="25000"/>
                  </a:schemeClr>
                </a:solidFill>
              </a:rPr>
              <a:t>If this holiday applies to all schedules then check the box labeled “All Schedules”.</a:t>
            </a:r>
          </a:p>
        </p:txBody>
      </p:sp>
      <p:sp>
        <p:nvSpPr>
          <p:cNvPr id="16" name="Text Placeholder 14">
            <a:extLst/>
          </p:cNvPr>
          <p:cNvSpPr>
            <a:spLocks noGrp="1"/>
          </p:cNvSpPr>
          <p:nvPr>
            <p:ph type="body" idx="1"/>
          </p:nvPr>
        </p:nvSpPr>
        <p:spPr>
          <a:xfrm>
            <a:off x="3888271" y="5959878"/>
            <a:ext cx="6173882" cy="470079"/>
          </a:xfrm>
        </p:spPr>
        <p:txBody>
          <a:bodyPr>
            <a:noAutofit/>
          </a:bodyPr>
          <a:lstStyle/>
          <a:p>
            <a:pPr>
              <a:buClr>
                <a:srgbClr val="3F3F3F"/>
              </a:buClr>
              <a:buSzPct val="100000"/>
            </a:pPr>
            <a:r>
              <a:rPr lang="en-US" sz="1600" b="0" dirty="0">
                <a:solidFill>
                  <a:schemeClr val="tx1">
                    <a:lumMod val="75000"/>
                    <a:lumOff val="25000"/>
                  </a:schemeClr>
                </a:solidFill>
              </a:rPr>
              <a:t>Make sure to click “Save Holiday” to complete the holiday creation process.</a:t>
            </a:r>
          </a:p>
        </p:txBody>
      </p:sp>
    </p:spTree>
    <p:extLst>
      <p:ext uri="{BB962C8B-B14F-4D97-AF65-F5344CB8AC3E}">
        <p14:creationId xmlns:p14="http://schemas.microsoft.com/office/powerpoint/2010/main" val="3210502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13</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holiday?</a:t>
            </a:r>
            <a:endParaRPr lang="en-US" sz="3600" b="0" dirty="0"/>
          </a:p>
        </p:txBody>
      </p:sp>
      <p:sp>
        <p:nvSpPr>
          <p:cNvPr id="11" name="Text Placeholder 14">
            <a:extLst/>
          </p:cNvPr>
          <p:cNvSpPr>
            <a:spLocks noGrp="1"/>
          </p:cNvSpPr>
          <p:nvPr>
            <p:ph type="body" idx="1"/>
          </p:nvPr>
        </p:nvSpPr>
        <p:spPr>
          <a:xfrm>
            <a:off x="636428" y="1150933"/>
            <a:ext cx="9962884" cy="2099256"/>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Now that the Christmas holiday has been created, all schedules in effect during the Christmas holiday period will refer to their respective Holiday override columns in the schedule time grid or if that column is blank then access will be suspended for the duration of the holiday. We will provide a specific example to show you what that means.</a:t>
            </a:r>
          </a:p>
          <a:p>
            <a:pPr marL="457200" indent="-457200">
              <a:buClr>
                <a:srgbClr val="3F3F3F"/>
              </a:buClr>
              <a:buSzPct val="100000"/>
              <a:buFont typeface="+mj-lt"/>
              <a:buAutoNum type="arabicPeriod" startAt="4"/>
            </a:pPr>
            <a:r>
              <a:rPr lang="en-US" sz="1800" b="0" dirty="0">
                <a:solidFill>
                  <a:schemeClr val="tx1">
                    <a:lumMod val="75000"/>
                    <a:lumOff val="25000"/>
                  </a:schemeClr>
                </a:solidFill>
              </a:rPr>
              <a:t>Navigate to a specific Schedule by selecting “Setup”, then “Schedules” and then “Schedules”.</a:t>
            </a:r>
          </a:p>
          <a:p>
            <a:pPr marL="457200" indent="-457200">
              <a:buClr>
                <a:srgbClr val="3F3F3F"/>
              </a:buClr>
              <a:buSzPct val="100000"/>
              <a:buFont typeface="+mj-lt"/>
              <a:buAutoNum type="arabicPeriod" startAt="4"/>
            </a:pPr>
            <a:r>
              <a:rPr lang="en-US" sz="1800" b="0" dirty="0">
                <a:solidFill>
                  <a:schemeClr val="tx1">
                    <a:lumMod val="75000"/>
                    <a:lumOff val="25000"/>
                  </a:schemeClr>
                </a:solidFill>
              </a:rPr>
              <a:t>From the Schedule List (see below), click on one of the schedules displayed.</a:t>
            </a:r>
          </a:p>
        </p:txBody>
      </p:sp>
      <p:pic>
        <p:nvPicPr>
          <p:cNvPr id="8" name="Picture 7"/>
          <p:cNvPicPr>
            <a:picLocks noChangeAspect="1"/>
          </p:cNvPicPr>
          <p:nvPr/>
        </p:nvPicPr>
        <p:blipFill rotWithShape="1">
          <a:blip r:embed="rId3"/>
          <a:srcRect t="1706"/>
          <a:stretch/>
        </p:blipFill>
        <p:spPr>
          <a:xfrm>
            <a:off x="3994303" y="3380180"/>
            <a:ext cx="4621663" cy="3393646"/>
          </a:xfrm>
          <a:prstGeom prst="rect">
            <a:avLst/>
          </a:prstGeom>
        </p:spPr>
      </p:pic>
    </p:spTree>
    <p:extLst>
      <p:ext uri="{BB962C8B-B14F-4D97-AF65-F5344CB8AC3E}">
        <p14:creationId xmlns:p14="http://schemas.microsoft.com/office/powerpoint/2010/main" val="1247203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14</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holiday?</a:t>
            </a:r>
            <a:endParaRPr lang="en-US" sz="3600" b="0" dirty="0"/>
          </a:p>
        </p:txBody>
      </p:sp>
      <p:sp>
        <p:nvSpPr>
          <p:cNvPr id="11" name="Text Placeholder 14">
            <a:extLst/>
          </p:cNvPr>
          <p:cNvSpPr>
            <a:spLocks noGrp="1"/>
          </p:cNvSpPr>
          <p:nvPr>
            <p:ph type="body" idx="1"/>
          </p:nvPr>
        </p:nvSpPr>
        <p:spPr>
          <a:xfrm>
            <a:off x="816732" y="3374266"/>
            <a:ext cx="3922693" cy="1524622"/>
          </a:xfrm>
        </p:spPr>
        <p:txBody>
          <a:bodyPr>
            <a:noAutofit/>
          </a:bodyPr>
          <a:lstStyle/>
          <a:p>
            <a:pPr marL="457200" indent="-457200">
              <a:buClr>
                <a:srgbClr val="3F3F3F"/>
              </a:buClr>
              <a:buSzPct val="100000"/>
              <a:buFont typeface="+mj-lt"/>
              <a:buAutoNum type="arabicPeriod" startAt="7"/>
            </a:pPr>
            <a:r>
              <a:rPr lang="en-US" sz="1800" b="0" dirty="0">
                <a:solidFill>
                  <a:schemeClr val="tx1">
                    <a:lumMod val="75000"/>
                    <a:lumOff val="25000"/>
                  </a:schemeClr>
                </a:solidFill>
              </a:rPr>
              <a:t>If the holiday column is blank as it is in this example, access to all doors using this schedule will be denied during the applied holiday periods.</a:t>
            </a:r>
          </a:p>
          <a:p>
            <a:pPr marL="457200" indent="-457200">
              <a:buClr>
                <a:srgbClr val="3F3F3F"/>
              </a:buClr>
              <a:buSzPct val="100000"/>
              <a:buFont typeface="+mj-lt"/>
              <a:buAutoNum type="arabicPeriod" startAt="7"/>
            </a:pPr>
            <a:endParaRPr lang="en-US" sz="1800" b="0" dirty="0">
              <a:solidFill>
                <a:schemeClr val="tx1">
                  <a:lumMod val="75000"/>
                  <a:lumOff val="25000"/>
                </a:schemeClr>
              </a:solidFill>
            </a:endParaRPr>
          </a:p>
          <a:p>
            <a:pPr marL="457200" indent="-457200">
              <a:buClr>
                <a:srgbClr val="3F3F3F"/>
              </a:buClr>
              <a:buSzPct val="100000"/>
              <a:buFont typeface="+mj-lt"/>
              <a:buAutoNum type="arabicPeriod" startAt="7"/>
            </a:pPr>
            <a:r>
              <a:rPr lang="en-US" sz="1800" b="0" dirty="0">
                <a:solidFill>
                  <a:schemeClr val="tx1">
                    <a:lumMod val="75000"/>
                    <a:lumOff val="25000"/>
                  </a:schemeClr>
                </a:solidFill>
              </a:rPr>
              <a:t>Should you want to grant access during the holiday period then simply use your mouse to highlight the hours to allow access.</a:t>
            </a:r>
          </a:p>
        </p:txBody>
      </p:sp>
      <p:pic>
        <p:nvPicPr>
          <p:cNvPr id="7" name="Picture 6"/>
          <p:cNvPicPr>
            <a:picLocks noChangeAspect="1"/>
          </p:cNvPicPr>
          <p:nvPr/>
        </p:nvPicPr>
        <p:blipFill rotWithShape="1">
          <a:blip r:embed="rId3"/>
          <a:srcRect r="54935" b="25085"/>
          <a:stretch/>
        </p:blipFill>
        <p:spPr>
          <a:xfrm>
            <a:off x="5323814" y="1595734"/>
            <a:ext cx="4927769" cy="4830852"/>
          </a:xfrm>
          <a:prstGeom prst="rect">
            <a:avLst/>
          </a:prstGeom>
        </p:spPr>
      </p:pic>
    </p:spTree>
    <p:extLst>
      <p:ext uri="{BB962C8B-B14F-4D97-AF65-F5344CB8AC3E}">
        <p14:creationId xmlns:p14="http://schemas.microsoft.com/office/powerpoint/2010/main" val="3347725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945412"/>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home page, click on the “Unlock Door” shortcut located in the middle of the screen.</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15</a:t>
            </a:r>
          </a:p>
        </p:txBody>
      </p:sp>
      <p:sp>
        <p:nvSpPr>
          <p:cNvPr id="17" name="Title 13">
            <a:extLst/>
          </p:cNvPr>
          <p:cNvSpPr>
            <a:spLocks noGrp="1"/>
          </p:cNvSpPr>
          <p:nvPr>
            <p:ph type="title"/>
          </p:nvPr>
        </p:nvSpPr>
        <p:spPr>
          <a:xfrm>
            <a:off x="518677" y="2964"/>
            <a:ext cx="10467001" cy="1147969"/>
          </a:xfrm>
        </p:spPr>
        <p:txBody>
          <a:bodyPr>
            <a:normAutofit/>
          </a:bodyPr>
          <a:lstStyle/>
          <a:p>
            <a:r>
              <a:rPr lang="en-US" sz="3600" dirty="0"/>
              <a:t>How do I momentarily unlock a door?</a:t>
            </a:r>
            <a:endParaRPr lang="en-US" sz="3600" b="0" dirty="0"/>
          </a:p>
        </p:txBody>
      </p:sp>
      <p:sp>
        <p:nvSpPr>
          <p:cNvPr id="10" name="Text Placeholder 14">
            <a:extLst/>
          </p:cNvPr>
          <p:cNvSpPr>
            <a:spLocks noGrp="1"/>
          </p:cNvSpPr>
          <p:nvPr>
            <p:ph type="body" idx="1"/>
          </p:nvPr>
        </p:nvSpPr>
        <p:spPr>
          <a:xfrm>
            <a:off x="1362183" y="5478601"/>
            <a:ext cx="9381774" cy="655327"/>
          </a:xfrm>
        </p:spPr>
        <p:txBody>
          <a:bodyPr>
            <a:noAutofit/>
          </a:bodyPr>
          <a:lstStyle/>
          <a:p>
            <a:pPr>
              <a:buClr>
                <a:srgbClr val="3F3F3F"/>
              </a:buClr>
              <a:buSzPct val="100000"/>
            </a:pPr>
            <a:r>
              <a:rPr lang="en-US" sz="1800" b="0" i="1" dirty="0">
                <a:solidFill>
                  <a:schemeClr val="tx1">
                    <a:lumMod val="75000"/>
                    <a:lumOff val="25000"/>
                  </a:schemeClr>
                </a:solidFill>
              </a:rPr>
              <a:t>NOTE: The availability of this unlock feature is based on the firmware of your control panels. </a:t>
            </a:r>
          </a:p>
        </p:txBody>
      </p:sp>
      <p:pic>
        <p:nvPicPr>
          <p:cNvPr id="3" name="Picture 2"/>
          <p:cNvPicPr>
            <a:picLocks noChangeAspect="1"/>
          </p:cNvPicPr>
          <p:nvPr/>
        </p:nvPicPr>
        <p:blipFill rotWithShape="1">
          <a:blip r:embed="rId3"/>
          <a:srcRect t="17974" r="18817"/>
          <a:stretch/>
        </p:blipFill>
        <p:spPr>
          <a:xfrm>
            <a:off x="2522931" y="1736289"/>
            <a:ext cx="7638780" cy="3742312"/>
          </a:xfrm>
          <a:prstGeom prst="rect">
            <a:avLst/>
          </a:prstGeom>
        </p:spPr>
      </p:pic>
      <p:sp>
        <p:nvSpPr>
          <p:cNvPr id="11" name="TextBox 10"/>
          <p:cNvSpPr txBox="1"/>
          <p:nvPr/>
        </p:nvSpPr>
        <p:spPr>
          <a:xfrm>
            <a:off x="6477843" y="2379438"/>
            <a:ext cx="631294"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
        <p:nvSpPr>
          <p:cNvPr id="12" name="TextBox 11"/>
          <p:cNvSpPr txBox="1"/>
          <p:nvPr/>
        </p:nvSpPr>
        <p:spPr>
          <a:xfrm>
            <a:off x="3945530" y="2379438"/>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3" name="TextBox 12"/>
          <p:cNvSpPr txBox="1"/>
          <p:nvPr/>
        </p:nvSpPr>
        <p:spPr>
          <a:xfrm>
            <a:off x="5118814" y="2363561"/>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16025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054707"/>
            <a:ext cx="9381774" cy="848670"/>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 A list of available doors will be displayed. To unlock a door, simply click on the “Unlock Door” button corresponding to the desire door.</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16</a:t>
            </a:r>
          </a:p>
        </p:txBody>
      </p:sp>
      <p:sp>
        <p:nvSpPr>
          <p:cNvPr id="17" name="Title 13">
            <a:extLst/>
          </p:cNvPr>
          <p:cNvSpPr>
            <a:spLocks noGrp="1"/>
          </p:cNvSpPr>
          <p:nvPr>
            <p:ph type="title"/>
          </p:nvPr>
        </p:nvSpPr>
        <p:spPr>
          <a:xfrm>
            <a:off x="518677" y="2964"/>
            <a:ext cx="10467001" cy="1147969"/>
          </a:xfrm>
        </p:spPr>
        <p:txBody>
          <a:bodyPr>
            <a:normAutofit/>
          </a:bodyPr>
          <a:lstStyle/>
          <a:p>
            <a:r>
              <a:rPr lang="en-US" sz="3600" dirty="0"/>
              <a:t>How do I momentarily unlock a door?</a:t>
            </a:r>
            <a:endParaRPr lang="en-US" sz="3600" b="0" dirty="0"/>
          </a:p>
        </p:txBody>
      </p:sp>
      <p:pic>
        <p:nvPicPr>
          <p:cNvPr id="2" name="Picture 1"/>
          <p:cNvPicPr>
            <a:picLocks noChangeAspect="1"/>
          </p:cNvPicPr>
          <p:nvPr/>
        </p:nvPicPr>
        <p:blipFill>
          <a:blip r:embed="rId3"/>
          <a:stretch>
            <a:fillRect/>
          </a:stretch>
        </p:blipFill>
        <p:spPr>
          <a:xfrm>
            <a:off x="347729" y="2093381"/>
            <a:ext cx="10807320" cy="1142310"/>
          </a:xfrm>
          <a:prstGeom prst="rect">
            <a:avLst/>
          </a:prstGeom>
        </p:spPr>
      </p:pic>
      <p:pic>
        <p:nvPicPr>
          <p:cNvPr id="5" name="Picture 4"/>
          <p:cNvPicPr>
            <a:picLocks noChangeAspect="1"/>
          </p:cNvPicPr>
          <p:nvPr/>
        </p:nvPicPr>
        <p:blipFill>
          <a:blip r:embed="rId4"/>
          <a:stretch>
            <a:fillRect/>
          </a:stretch>
        </p:blipFill>
        <p:spPr>
          <a:xfrm>
            <a:off x="2682159" y="4263733"/>
            <a:ext cx="6724650" cy="1800225"/>
          </a:xfrm>
          <a:prstGeom prst="rect">
            <a:avLst/>
          </a:prstGeom>
        </p:spPr>
      </p:pic>
      <p:sp>
        <p:nvSpPr>
          <p:cNvPr id="14" name="Text Placeholder 14">
            <a:extLst/>
          </p:cNvPr>
          <p:cNvSpPr>
            <a:spLocks noGrp="1"/>
          </p:cNvSpPr>
          <p:nvPr>
            <p:ph type="body" idx="1"/>
          </p:nvPr>
        </p:nvSpPr>
        <p:spPr>
          <a:xfrm>
            <a:off x="1353597" y="3325377"/>
            <a:ext cx="9381774" cy="848670"/>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Confirmation will appear at the top of the screen in the form of white text in a green box.</a:t>
            </a:r>
          </a:p>
        </p:txBody>
      </p:sp>
    </p:spTree>
    <p:extLst>
      <p:ext uri="{BB962C8B-B14F-4D97-AF65-F5344CB8AC3E}">
        <p14:creationId xmlns:p14="http://schemas.microsoft.com/office/powerpoint/2010/main" val="214176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495252" y="1330740"/>
            <a:ext cx="10065916" cy="708338"/>
          </a:xfrm>
        </p:spPr>
        <p:txBody>
          <a:bodyPr>
            <a:noAutofit/>
          </a:bodyPr>
          <a:lstStyle/>
          <a:p>
            <a:pPr>
              <a:buClr>
                <a:srgbClr val="3F3F3F"/>
              </a:buClr>
              <a:buSzPct val="100000"/>
            </a:pPr>
            <a:r>
              <a:rPr lang="en-US" sz="1800" b="0" dirty="0">
                <a:solidFill>
                  <a:schemeClr val="tx1">
                    <a:lumMod val="75000"/>
                    <a:lumOff val="25000"/>
                  </a:schemeClr>
                </a:solidFill>
              </a:rPr>
              <a:t>The lockdown feature allows an Administrator to quickly revoke access privileges from a large number of users such as in an emergency situation.</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17</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What is the lockdown feature?</a:t>
            </a:r>
            <a:endParaRPr lang="en-US" sz="3600" b="0" dirty="0"/>
          </a:p>
        </p:txBody>
      </p:sp>
      <p:sp>
        <p:nvSpPr>
          <p:cNvPr id="16" name="Text Placeholder 14">
            <a:extLst/>
          </p:cNvPr>
          <p:cNvSpPr>
            <a:spLocks noGrp="1"/>
          </p:cNvSpPr>
          <p:nvPr>
            <p:ph type="body" idx="1"/>
          </p:nvPr>
        </p:nvSpPr>
        <p:spPr>
          <a:xfrm>
            <a:off x="495252" y="2218885"/>
            <a:ext cx="10570289" cy="1467195"/>
          </a:xfrm>
        </p:spPr>
        <p:txBody>
          <a:bodyPr>
            <a:noAutofit/>
          </a:bodyPr>
          <a:lstStyle/>
          <a:p>
            <a:pPr marL="342900" indent="-342900">
              <a:spcBef>
                <a:spcPts val="600"/>
              </a:spcBef>
              <a:buClr>
                <a:srgbClr val="C42F1A"/>
              </a:buClr>
              <a:buFont typeface="Arial" panose="020B0604020202020204" pitchFamily="34" charset="0"/>
              <a:buChar char="•"/>
            </a:pPr>
            <a:r>
              <a:rPr lang="en-US" sz="1800" b="0" dirty="0">
                <a:solidFill>
                  <a:prstClr val="black">
                    <a:lumMod val="75000"/>
                    <a:lumOff val="25000"/>
                  </a:prstClr>
                </a:solidFill>
              </a:rPr>
              <a:t>When activated, the lockdown feature overrides ALL schedules, holidays and door timers.</a:t>
            </a:r>
          </a:p>
          <a:p>
            <a:pPr marL="342900" indent="-342900">
              <a:spcBef>
                <a:spcPts val="600"/>
              </a:spcBef>
              <a:buClr>
                <a:srgbClr val="C42F1A"/>
              </a:buClr>
              <a:buFont typeface="Arial" panose="020B0604020202020204" pitchFamily="34" charset="0"/>
              <a:buChar char="•"/>
            </a:pPr>
            <a:r>
              <a:rPr lang="en-US" sz="1800" b="0" dirty="0">
                <a:solidFill>
                  <a:prstClr val="black">
                    <a:lumMod val="75000"/>
                    <a:lumOff val="25000"/>
                  </a:prstClr>
                </a:solidFill>
              </a:rPr>
              <a:t>When de-activated, all schedules, holidays and effects return to their normal settings.</a:t>
            </a:r>
          </a:p>
          <a:p>
            <a:pPr marL="342900" lvl="0" indent="-342900">
              <a:spcBef>
                <a:spcPts val="600"/>
              </a:spcBef>
              <a:buClr>
                <a:srgbClr val="C42F1A"/>
              </a:buClr>
              <a:buFont typeface="Arial" panose="020B0604020202020204" pitchFamily="34" charset="0"/>
              <a:buChar char="•"/>
            </a:pPr>
            <a:r>
              <a:rPr lang="en-US" sz="1800" b="0" dirty="0">
                <a:solidFill>
                  <a:prstClr val="black">
                    <a:lumMod val="75000"/>
                    <a:lumOff val="25000"/>
                  </a:prstClr>
                </a:solidFill>
              </a:rPr>
              <a:t>For detailed information about this feature, please review the </a:t>
            </a:r>
            <a:r>
              <a:rPr lang="en-US" sz="1800" b="0" dirty="0" err="1">
                <a:solidFill>
                  <a:prstClr val="black">
                    <a:lumMod val="75000"/>
                    <a:lumOff val="25000"/>
                  </a:prstClr>
                </a:solidFill>
              </a:rPr>
              <a:t>Brivo</a:t>
            </a:r>
            <a:r>
              <a:rPr lang="en-US" sz="1800" b="0" dirty="0">
                <a:solidFill>
                  <a:prstClr val="black">
                    <a:lumMod val="75000"/>
                    <a:lumOff val="25000"/>
                  </a:prstClr>
                </a:solidFill>
              </a:rPr>
              <a:t> </a:t>
            </a:r>
            <a:r>
              <a:rPr lang="en-US" sz="1800" b="0" dirty="0" err="1">
                <a:solidFill>
                  <a:prstClr val="black">
                    <a:lumMod val="75000"/>
                    <a:lumOff val="25000"/>
                  </a:prstClr>
                </a:solidFill>
              </a:rPr>
              <a:t>Onair</a:t>
            </a:r>
            <a:r>
              <a:rPr lang="en-US" sz="1800" b="0" dirty="0">
                <a:solidFill>
                  <a:prstClr val="black">
                    <a:lumMod val="75000"/>
                    <a:lumOff val="25000"/>
                  </a:prstClr>
                </a:solidFill>
              </a:rPr>
              <a:t> Admin Manual located in the Help section of the </a:t>
            </a:r>
            <a:r>
              <a:rPr lang="en-US" sz="1800" b="0" dirty="0" err="1">
                <a:solidFill>
                  <a:prstClr val="black">
                    <a:lumMod val="75000"/>
                    <a:lumOff val="25000"/>
                  </a:prstClr>
                </a:solidFill>
              </a:rPr>
              <a:t>Brivo</a:t>
            </a:r>
            <a:r>
              <a:rPr lang="en-US" sz="1800" b="0" dirty="0">
                <a:solidFill>
                  <a:prstClr val="black">
                    <a:lumMod val="75000"/>
                    <a:lumOff val="25000"/>
                  </a:prstClr>
                </a:solidFill>
              </a:rPr>
              <a:t> </a:t>
            </a:r>
            <a:r>
              <a:rPr lang="en-US" sz="1800" b="0" dirty="0" err="1">
                <a:solidFill>
                  <a:prstClr val="black">
                    <a:lumMod val="75000"/>
                    <a:lumOff val="25000"/>
                  </a:prstClr>
                </a:solidFill>
              </a:rPr>
              <a:t>Onair</a:t>
            </a:r>
            <a:r>
              <a:rPr lang="en-US" sz="1800" b="0" dirty="0">
                <a:solidFill>
                  <a:prstClr val="black">
                    <a:lumMod val="75000"/>
                    <a:lumOff val="25000"/>
                  </a:prstClr>
                </a:solidFill>
              </a:rPr>
              <a:t> website. </a:t>
            </a:r>
            <a:endParaRPr lang="en-US" sz="1800" b="0" dirty="0"/>
          </a:p>
        </p:txBody>
      </p:sp>
    </p:spTree>
    <p:extLst>
      <p:ext uri="{BB962C8B-B14F-4D97-AF65-F5344CB8AC3E}">
        <p14:creationId xmlns:p14="http://schemas.microsoft.com/office/powerpoint/2010/main" val="1843494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18</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What is the lockdown feature?</a:t>
            </a:r>
            <a:endParaRPr lang="en-US" sz="3600" b="0" dirty="0"/>
          </a:p>
        </p:txBody>
      </p:sp>
      <p:sp>
        <p:nvSpPr>
          <p:cNvPr id="9" name="Text Placeholder 14">
            <a:extLst/>
          </p:cNvPr>
          <p:cNvSpPr>
            <a:spLocks noGrp="1"/>
          </p:cNvSpPr>
          <p:nvPr>
            <p:ph type="body" idx="1"/>
          </p:nvPr>
        </p:nvSpPr>
        <p:spPr>
          <a:xfrm>
            <a:off x="744977" y="1290799"/>
            <a:ext cx="10014400" cy="486328"/>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To activate the lockdown feature, from the home page, click on the “Lockdown” tab at the top of the screen.</a:t>
            </a:r>
          </a:p>
        </p:txBody>
      </p:sp>
      <p:pic>
        <p:nvPicPr>
          <p:cNvPr id="4" name="Picture 3"/>
          <p:cNvPicPr>
            <a:picLocks noChangeAspect="1"/>
          </p:cNvPicPr>
          <p:nvPr/>
        </p:nvPicPr>
        <p:blipFill>
          <a:blip r:embed="rId3"/>
          <a:stretch>
            <a:fillRect/>
          </a:stretch>
        </p:blipFill>
        <p:spPr>
          <a:xfrm>
            <a:off x="1443031" y="1894578"/>
            <a:ext cx="8994929" cy="4272412"/>
          </a:xfrm>
          <a:prstGeom prst="rect">
            <a:avLst/>
          </a:prstGeom>
        </p:spPr>
      </p:pic>
      <p:sp>
        <p:nvSpPr>
          <p:cNvPr id="11" name="TextBox 10"/>
          <p:cNvSpPr txBox="1"/>
          <p:nvPr/>
        </p:nvSpPr>
        <p:spPr>
          <a:xfrm>
            <a:off x="5120883" y="3215885"/>
            <a:ext cx="631294"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
        <p:nvSpPr>
          <p:cNvPr id="12" name="TextBox 11"/>
          <p:cNvSpPr txBox="1"/>
          <p:nvPr/>
        </p:nvSpPr>
        <p:spPr>
          <a:xfrm>
            <a:off x="2798241" y="3222949"/>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3" name="TextBox 12"/>
          <p:cNvSpPr txBox="1"/>
          <p:nvPr/>
        </p:nvSpPr>
        <p:spPr>
          <a:xfrm>
            <a:off x="4007892" y="3231824"/>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3435093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19</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What is the lockdown feature?</a:t>
            </a:r>
            <a:endParaRPr lang="en-US" sz="3600" b="0" dirty="0"/>
          </a:p>
        </p:txBody>
      </p:sp>
      <p:sp>
        <p:nvSpPr>
          <p:cNvPr id="9" name="Text Placeholder 14">
            <a:extLst/>
          </p:cNvPr>
          <p:cNvSpPr>
            <a:spLocks noGrp="1"/>
          </p:cNvSpPr>
          <p:nvPr>
            <p:ph type="body" idx="1"/>
          </p:nvPr>
        </p:nvSpPr>
        <p:spPr>
          <a:xfrm>
            <a:off x="649307" y="1255842"/>
            <a:ext cx="9381774" cy="486328"/>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Check the box next to the group(s) for which you would like to apply the lockdown. If you would like to apply the lockdown to all groups, click on the “Toggle all” link.</a:t>
            </a:r>
          </a:p>
        </p:txBody>
      </p:sp>
      <p:pic>
        <p:nvPicPr>
          <p:cNvPr id="2" name="Picture 1"/>
          <p:cNvPicPr>
            <a:picLocks noChangeAspect="1"/>
          </p:cNvPicPr>
          <p:nvPr/>
        </p:nvPicPr>
        <p:blipFill>
          <a:blip r:embed="rId3"/>
          <a:stretch>
            <a:fillRect/>
          </a:stretch>
        </p:blipFill>
        <p:spPr>
          <a:xfrm>
            <a:off x="649307" y="1799311"/>
            <a:ext cx="10182225" cy="3343275"/>
          </a:xfrm>
          <a:prstGeom prst="rect">
            <a:avLst/>
          </a:prstGeom>
        </p:spPr>
      </p:pic>
      <p:sp>
        <p:nvSpPr>
          <p:cNvPr id="8" name="Text Placeholder 14">
            <a:extLst/>
          </p:cNvPr>
          <p:cNvSpPr>
            <a:spLocks noGrp="1"/>
          </p:cNvSpPr>
          <p:nvPr>
            <p:ph type="body" idx="1"/>
          </p:nvPr>
        </p:nvSpPr>
        <p:spPr>
          <a:xfrm>
            <a:off x="758338" y="5327686"/>
            <a:ext cx="9987678" cy="739233"/>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Click on the “Save Lockdown Settings” button. All access privileges associated with the selected groups will be revoked within 5 minutes. No group member will be allowed entry at any secured door.</a:t>
            </a:r>
          </a:p>
        </p:txBody>
      </p:sp>
    </p:spTree>
    <p:extLst>
      <p:ext uri="{BB962C8B-B14F-4D97-AF65-F5344CB8AC3E}">
        <p14:creationId xmlns:p14="http://schemas.microsoft.com/office/powerpoint/2010/main" val="2390865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20</a:t>
            </a:r>
          </a:p>
        </p:txBody>
      </p:sp>
      <p:sp>
        <p:nvSpPr>
          <p:cNvPr id="10" name="Title 13">
            <a:extLst/>
          </p:cNvPr>
          <p:cNvSpPr>
            <a:spLocks noGrp="1"/>
          </p:cNvSpPr>
          <p:nvPr>
            <p:ph type="title"/>
          </p:nvPr>
        </p:nvSpPr>
        <p:spPr>
          <a:xfrm>
            <a:off x="518677" y="2964"/>
            <a:ext cx="10467001" cy="1147969"/>
          </a:xfrm>
        </p:spPr>
        <p:txBody>
          <a:bodyPr>
            <a:normAutofit/>
          </a:bodyPr>
          <a:lstStyle/>
          <a:p>
            <a:r>
              <a:rPr lang="en-US" sz="3600" dirty="0"/>
              <a:t>What is the lockdown feature?</a:t>
            </a:r>
            <a:endParaRPr lang="en-US" sz="3600" b="0" dirty="0"/>
          </a:p>
        </p:txBody>
      </p:sp>
      <p:sp>
        <p:nvSpPr>
          <p:cNvPr id="9" name="Text Placeholder 14">
            <a:extLst/>
          </p:cNvPr>
          <p:cNvSpPr>
            <a:spLocks noGrp="1"/>
          </p:cNvSpPr>
          <p:nvPr>
            <p:ph type="body" idx="1"/>
          </p:nvPr>
        </p:nvSpPr>
        <p:spPr>
          <a:xfrm>
            <a:off x="649307" y="1369845"/>
            <a:ext cx="9381774" cy="486328"/>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To de-activate the lockdown feature, navigate to this same Lockdown screen and unselect all groups.</a:t>
            </a:r>
          </a:p>
        </p:txBody>
      </p:sp>
      <p:sp>
        <p:nvSpPr>
          <p:cNvPr id="8" name="Text Placeholder 14">
            <a:extLst/>
          </p:cNvPr>
          <p:cNvSpPr>
            <a:spLocks noGrp="1"/>
          </p:cNvSpPr>
          <p:nvPr>
            <p:ph type="body" idx="1"/>
          </p:nvPr>
        </p:nvSpPr>
        <p:spPr>
          <a:xfrm>
            <a:off x="1443031" y="5573950"/>
            <a:ext cx="9381774" cy="490008"/>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Click on the “Save Lockdown Settings” button. All access privileges will then be restored.</a:t>
            </a:r>
          </a:p>
        </p:txBody>
      </p:sp>
      <p:pic>
        <p:nvPicPr>
          <p:cNvPr id="3" name="Picture 2"/>
          <p:cNvPicPr>
            <a:picLocks noChangeAspect="1"/>
          </p:cNvPicPr>
          <p:nvPr/>
        </p:nvPicPr>
        <p:blipFill>
          <a:blip r:embed="rId3"/>
          <a:stretch>
            <a:fillRect/>
          </a:stretch>
        </p:blipFill>
        <p:spPr>
          <a:xfrm>
            <a:off x="518677" y="1967362"/>
            <a:ext cx="10296525" cy="3343275"/>
          </a:xfrm>
          <a:prstGeom prst="rect">
            <a:avLst/>
          </a:prstGeom>
        </p:spPr>
      </p:pic>
    </p:spTree>
    <p:extLst>
      <p:ext uri="{BB962C8B-B14F-4D97-AF65-F5344CB8AC3E}">
        <p14:creationId xmlns:p14="http://schemas.microsoft.com/office/powerpoint/2010/main" val="2322850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Sept 2019 </a:t>
            </a:r>
            <a:r>
              <a:rPr lang="en-US" sz="1000"/>
              <a:t>/ 11.46 / 21</a:t>
            </a:r>
            <a:endParaRPr lang="en-US" sz="1000" dirty="0"/>
          </a:p>
        </p:txBody>
      </p:sp>
      <p:sp>
        <p:nvSpPr>
          <p:cNvPr id="17" name="Text Placeholder 14"/>
          <p:cNvSpPr>
            <a:spLocks noGrp="1"/>
          </p:cNvSpPr>
          <p:nvPr>
            <p:ph type="body" idx="1"/>
          </p:nvPr>
        </p:nvSpPr>
        <p:spPr>
          <a:xfrm>
            <a:off x="518677" y="1349637"/>
            <a:ext cx="9295024" cy="2034862"/>
          </a:xfrm>
        </p:spPr>
        <p:txBody>
          <a:bodyPr>
            <a:normAutofit/>
          </a:bodyPr>
          <a:lstStyle/>
          <a:p>
            <a:pPr>
              <a:spcBef>
                <a:spcPts val="600"/>
              </a:spcBef>
            </a:pPr>
            <a:r>
              <a:rPr lang="en-US" sz="1900" b="0" dirty="0">
                <a:solidFill>
                  <a:schemeClr val="tx1">
                    <a:lumMod val="75000"/>
                    <a:lumOff val="25000"/>
                  </a:schemeClr>
                </a:solidFill>
              </a:rPr>
              <a:t>For additional information and resources,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557445"/>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other </a:t>
            </a:r>
            <a:r>
              <a:rPr lang="en-US" sz="1900" b="0" dirty="0" err="1">
                <a:solidFill>
                  <a:schemeClr val="tx1">
                    <a:lumMod val="75000"/>
                    <a:lumOff val="25000"/>
                  </a:schemeClr>
                </a:solidFill>
              </a:rPr>
              <a:t>Brivo</a:t>
            </a:r>
            <a:r>
              <a:rPr lang="en-US" sz="1900" b="0" dirty="0">
                <a:solidFill>
                  <a:schemeClr val="tx1">
                    <a:lumMod val="75000"/>
                    <a:lumOff val="25000"/>
                  </a:schemeClr>
                </a:solidFill>
              </a:rPr>
              <a:t> </a:t>
            </a:r>
            <a:r>
              <a:rPr lang="en-US" sz="1900" b="0" dirty="0" err="1">
                <a:solidFill>
                  <a:schemeClr val="tx1">
                    <a:lumMod val="75000"/>
                    <a:lumOff val="25000"/>
                  </a:schemeClr>
                </a:solidFill>
              </a:rPr>
              <a:t>Onair</a:t>
            </a:r>
            <a:r>
              <a:rPr lang="en-US" sz="1900" b="0" dirty="0">
                <a:solidFill>
                  <a:schemeClr val="tx1">
                    <a:lumMod val="75000"/>
                    <a:lumOff val="25000"/>
                  </a:schemeClr>
                </a:solidFill>
              </a:rPr>
              <a:t> topics.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2.xml><?xml version="1.0" encoding="utf-8"?>
<ds:datastoreItem xmlns:ds="http://schemas.openxmlformats.org/officeDocument/2006/customXml" ds:itemID="{C87F4215-C6BB-44A3-9A5E-9446E6835900}">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1538</Words>
  <Application>Microsoft Office PowerPoint</Application>
  <PresentationFormat>Widescreen</PresentationFormat>
  <Paragraphs>142</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Calibri Light</vt:lpstr>
      <vt:lpstr>Trebuchet MS</vt:lpstr>
      <vt:lpstr>Wingdings 3</vt:lpstr>
      <vt:lpstr>Facet</vt:lpstr>
      <vt:lpstr>Brivo Onair Access Control End-User Training Door Schedule Management</vt:lpstr>
      <vt:lpstr>Table of Contents</vt:lpstr>
      <vt:lpstr>What is a “door”, “device” and “site”? </vt:lpstr>
      <vt:lpstr>What is a “schedule”? </vt:lpstr>
      <vt:lpstr>What is a “holiday”? </vt:lpstr>
      <vt:lpstr>How do I create a new schedule?</vt:lpstr>
      <vt:lpstr>How do I create a new schedule?</vt:lpstr>
      <vt:lpstr>How do I create a new schedule?</vt:lpstr>
      <vt:lpstr>How do I create a new schedule?</vt:lpstr>
      <vt:lpstr>How do I create a new holiday?</vt:lpstr>
      <vt:lpstr>How do I create a new holiday?</vt:lpstr>
      <vt:lpstr>How do I create a new holiday?</vt:lpstr>
      <vt:lpstr>How do I create a new holiday?</vt:lpstr>
      <vt:lpstr>How do I create a new holiday?</vt:lpstr>
      <vt:lpstr>How do I momentarily unlock a door?</vt:lpstr>
      <vt:lpstr>How do I momentarily unlock a door?</vt:lpstr>
      <vt:lpstr>What is the lockdown feature?</vt:lpstr>
      <vt:lpstr>What is the lockdown feature?</vt:lpstr>
      <vt:lpstr>What is the lockdown feature?</vt:lpstr>
      <vt:lpstr>What is the lockdown feature?</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2019-09-22T04:33:51Z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