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2"/>
  </p:notesMasterIdLst>
  <p:handoutMasterIdLst>
    <p:handoutMasterId r:id="rId23"/>
  </p:handoutMasterIdLst>
  <p:sldIdLst>
    <p:sldId id="256" r:id="rId5"/>
    <p:sldId id="282" r:id="rId6"/>
    <p:sldId id="283" r:id="rId7"/>
    <p:sldId id="305" r:id="rId8"/>
    <p:sldId id="353" r:id="rId9"/>
    <p:sldId id="352" r:id="rId10"/>
    <p:sldId id="354" r:id="rId11"/>
    <p:sldId id="355" r:id="rId12"/>
    <p:sldId id="356" r:id="rId13"/>
    <p:sldId id="357" r:id="rId14"/>
    <p:sldId id="339" r:id="rId15"/>
    <p:sldId id="358" r:id="rId16"/>
    <p:sldId id="359" r:id="rId17"/>
    <p:sldId id="360" r:id="rId18"/>
    <p:sldId id="361" r:id="rId19"/>
    <p:sldId id="340" r:id="rId20"/>
    <p:sldId id="281" r:id="rId21"/>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9/21/2019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9/21/2019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dirty="0"/>
              <a:t>July 2019 / 2</a:t>
            </a:r>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dirty="0"/>
              <a:t>Click icon to add picture</a:t>
            </a:r>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dirty="0"/>
              <a:t>Click icon to add picture</a:t>
            </a:r>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dirty="0"/>
              <a:t>July 2019 / 2</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dirty="0"/>
              <a:t>Click icon to add picture</a:t>
            </a:r>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dirty="0"/>
              <a:t>July 2019 / 2</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dirty="0"/>
              <a:t>July 2019 / 2</a:t>
            </a:r>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dirty="0"/>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7.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16.xml"/><Relationship Id="rId5" Type="http://schemas.openxmlformats.org/officeDocument/2006/relationships/slide" Target="slide11.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1120460" y="2343954"/>
            <a:ext cx="9942491" cy="1173351"/>
          </a:xfrm>
        </p:spPr>
        <p:txBody>
          <a:bodyPr>
            <a:noAutofit/>
          </a:bodyPr>
          <a:lstStyle/>
          <a:p>
            <a:pPr algn="ctr"/>
            <a:r>
              <a:rPr lang="en-US" sz="3600" dirty="0" err="1">
                <a:solidFill>
                  <a:schemeClr val="tx1">
                    <a:lumMod val="75000"/>
                    <a:lumOff val="25000"/>
                  </a:schemeClr>
                </a:solidFill>
              </a:rPr>
              <a:t>Brivo</a:t>
            </a:r>
            <a:r>
              <a:rPr lang="en-US" sz="3600" dirty="0">
                <a:solidFill>
                  <a:schemeClr val="tx1">
                    <a:lumMod val="75000"/>
                    <a:lumOff val="25000"/>
                  </a:schemeClr>
                </a:solidFill>
              </a:rPr>
              <a:t> </a:t>
            </a:r>
            <a:r>
              <a:rPr lang="en-US" sz="3600" dirty="0" err="1">
                <a:solidFill>
                  <a:schemeClr val="tx1">
                    <a:lumMod val="75000"/>
                    <a:lumOff val="25000"/>
                  </a:schemeClr>
                </a:solidFill>
              </a:rPr>
              <a:t>Onair</a:t>
            </a:r>
            <a:r>
              <a:rPr lang="en-US" sz="3600" dirty="0">
                <a:solidFill>
                  <a:schemeClr val="tx1">
                    <a:lumMod val="75000"/>
                    <a:lumOff val="25000"/>
                  </a:schemeClr>
                </a:solidFill>
              </a:rPr>
              <a:t> Access Control End-User Training</a:t>
            </a:r>
            <a:br>
              <a:rPr lang="en-US" sz="3600" dirty="0">
                <a:solidFill>
                  <a:schemeClr val="tx1">
                    <a:lumMod val="75000"/>
                    <a:lumOff val="25000"/>
                  </a:schemeClr>
                </a:solidFill>
              </a:rPr>
            </a:br>
            <a:r>
              <a:rPr lang="en-US" sz="2400" dirty="0">
                <a:solidFill>
                  <a:schemeClr val="tx1">
                    <a:lumMod val="75000"/>
                    <a:lumOff val="25000"/>
                  </a:schemeClr>
                </a:solidFill>
              </a:rPr>
              <a:t>Card Enrollment</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17455"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44180" y="1388002"/>
            <a:ext cx="10553044" cy="959638"/>
          </a:xfrm>
        </p:spPr>
        <p:txBody>
          <a:bodyPr>
            <a:noAutofit/>
          </a:bodyPr>
          <a:lstStyle/>
          <a:p>
            <a:r>
              <a:rPr lang="en-US" sz="2400" b="0" dirty="0" err="1">
                <a:solidFill>
                  <a:schemeClr val="tx1">
                    <a:lumMod val="75000"/>
                    <a:lumOff val="25000"/>
                  </a:schemeClr>
                </a:solidFill>
              </a:rPr>
              <a:t>Brivo</a:t>
            </a:r>
            <a:r>
              <a:rPr lang="en-US" sz="2400" b="0" dirty="0">
                <a:solidFill>
                  <a:schemeClr val="tx1">
                    <a:lumMod val="75000"/>
                    <a:lumOff val="25000"/>
                  </a:schemeClr>
                </a:solidFill>
              </a:rPr>
              <a:t> </a:t>
            </a:r>
            <a:r>
              <a:rPr lang="en-US" sz="2400" b="0" dirty="0" err="1">
                <a:solidFill>
                  <a:schemeClr val="tx1">
                    <a:lumMod val="75000"/>
                    <a:lumOff val="25000"/>
                  </a:schemeClr>
                </a:solidFill>
              </a:rPr>
              <a:t>Onair</a:t>
            </a:r>
            <a:r>
              <a:rPr lang="en-US" sz="2400" b="0" dirty="0">
                <a:solidFill>
                  <a:schemeClr val="tx1">
                    <a:lumMod val="75000"/>
                    <a:lumOff val="25000"/>
                  </a:schemeClr>
                </a:solidFill>
              </a:rPr>
              <a:t> Access Control End-User Training</a:t>
            </a:r>
          </a:p>
          <a:p>
            <a:r>
              <a:rPr lang="en-US" sz="2400" b="0" dirty="0">
                <a:solidFill>
                  <a:schemeClr val="tx1">
                    <a:lumMod val="75000"/>
                    <a:lumOff val="25000"/>
                  </a:schemeClr>
                </a:solidFill>
              </a:rPr>
              <a:t>	Card Enrollment</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Sept 2019 / 11.42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96604" y="2584710"/>
            <a:ext cx="9134477" cy="1785104"/>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is a Card and how does it work?</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enroll Cards?</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Slides 4 - 10</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How do I assign a Card to a User?</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11 - 15</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 I revoke a Card?</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 16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 17</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18678" y="1507424"/>
            <a:ext cx="10570289" cy="1279091"/>
          </a:xfrm>
        </p:spPr>
        <p:txBody>
          <a:bodyPr>
            <a:noAutofit/>
          </a:bodyPr>
          <a:lstStyle/>
          <a:p>
            <a:pPr>
              <a:spcBef>
                <a:spcPts val="600"/>
              </a:spcBef>
            </a:pPr>
            <a:r>
              <a:rPr lang="en-US" sz="1800" b="0" dirty="0">
                <a:solidFill>
                  <a:schemeClr val="tx1">
                    <a:lumMod val="75000"/>
                    <a:lumOff val="25000"/>
                  </a:schemeClr>
                </a:solidFill>
              </a:rPr>
              <a:t>A Card is a physical credential carried by the user which contains information unique to that user. </a:t>
            </a:r>
          </a:p>
          <a:p>
            <a:pPr>
              <a:spcBef>
                <a:spcPts val="600"/>
              </a:spcBef>
            </a:pPr>
            <a:endParaRPr lang="en-US" sz="1800" b="0" dirty="0">
              <a:solidFill>
                <a:schemeClr val="tx1">
                  <a:lumMod val="75000"/>
                  <a:lumOff val="25000"/>
                </a:schemeClr>
              </a:solidFill>
            </a:endParaRPr>
          </a:p>
          <a:p>
            <a:pPr>
              <a:spcBef>
                <a:spcPts val="600"/>
              </a:spcBef>
            </a:pPr>
            <a:r>
              <a:rPr lang="en-US" sz="1800" b="0" dirty="0">
                <a:solidFill>
                  <a:schemeClr val="tx1">
                    <a:lumMod val="75000"/>
                    <a:lumOff val="25000"/>
                  </a:schemeClr>
                </a:solidFill>
              </a:rPr>
              <a:t>How the Card works:</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8" y="2964"/>
            <a:ext cx="8779868" cy="1147969"/>
          </a:xfrm>
        </p:spPr>
        <p:txBody>
          <a:bodyPr>
            <a:normAutofit/>
          </a:bodyPr>
          <a:lstStyle/>
          <a:p>
            <a:r>
              <a:rPr lang="en-US" sz="3600" dirty="0"/>
              <a:t>What is a Card and how does it work?</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6" name="Text Placeholder 14">
            <a:extLst/>
          </p:cNvPr>
          <p:cNvSpPr>
            <a:spLocks noGrp="1"/>
          </p:cNvSpPr>
          <p:nvPr>
            <p:ph type="body" idx="1"/>
          </p:nvPr>
        </p:nvSpPr>
        <p:spPr>
          <a:xfrm>
            <a:off x="518678" y="3452098"/>
            <a:ext cx="9381774" cy="1678880"/>
          </a:xfrm>
        </p:spPr>
        <p:txBody>
          <a:bodyPr>
            <a:noAutofit/>
          </a:bodyPr>
          <a:lstStyle/>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A user presents the Card to a card reader to enter a door. </a:t>
            </a:r>
          </a:p>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The card reader reads the Card and sends the data to the control panel where the request is processed. </a:t>
            </a:r>
          </a:p>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If the request is valid, the card reader flashes green (if an indicator light is present) and the door unlocks.</a:t>
            </a:r>
          </a:p>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If the request is rejected, the card reader flashes red (if an indicator light is present) and the door remains locked.</a:t>
            </a:r>
          </a:p>
        </p:txBody>
      </p:sp>
    </p:spTree>
    <p:extLst>
      <p:ext uri="{BB962C8B-B14F-4D97-AF65-F5344CB8AC3E}">
        <p14:creationId xmlns:p14="http://schemas.microsoft.com/office/powerpoint/2010/main" val="90998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07101" y="2985771"/>
            <a:ext cx="8734425" cy="3076575"/>
          </a:xfrm>
          <a:prstGeom prst="rect">
            <a:avLst/>
          </a:prstGeom>
        </p:spPr>
      </p:pic>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59752" y="1708592"/>
            <a:ext cx="10351348" cy="476353"/>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r>
              <a:rPr lang="en-US" sz="1800" b="0" dirty="0">
                <a:solidFill>
                  <a:schemeClr val="tx1">
                    <a:lumMod val="75000"/>
                    <a:lumOff val="25000"/>
                  </a:schemeClr>
                </a:solidFill>
              </a:rPr>
              <a:t>There are basically two methods for enrolling cards into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The most common one is </a:t>
            </a:r>
            <a:r>
              <a:rPr lang="en-US" sz="1800" dirty="0">
                <a:solidFill>
                  <a:schemeClr val="tx1">
                    <a:lumMod val="75000"/>
                    <a:lumOff val="25000"/>
                  </a:schemeClr>
                </a:solidFill>
              </a:rPr>
              <a:t>batch enrollment </a:t>
            </a:r>
            <a:r>
              <a:rPr lang="en-US" sz="1800" b="0" dirty="0">
                <a:solidFill>
                  <a:schemeClr val="tx1">
                    <a:lumMod val="75000"/>
                    <a:lumOff val="25000"/>
                  </a:schemeClr>
                </a:solidFill>
              </a:rPr>
              <a:t>which is used when enrolling a range of cards all at once (with a maximum of 1000 cards at one time). </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4</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559752" y="2392970"/>
            <a:ext cx="9381774" cy="441845"/>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From the home page, navigate to the Setup tab, then select Cards and then Add Cards.</a:t>
            </a:r>
          </a:p>
        </p:txBody>
      </p:sp>
      <p:sp>
        <p:nvSpPr>
          <p:cNvPr id="12" name="TextBox 11"/>
          <p:cNvSpPr txBox="1"/>
          <p:nvPr/>
        </p:nvSpPr>
        <p:spPr>
          <a:xfrm>
            <a:off x="3092238" y="4790496"/>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3" name="TextBox 12"/>
          <p:cNvSpPr txBox="1"/>
          <p:nvPr/>
        </p:nvSpPr>
        <p:spPr>
          <a:xfrm>
            <a:off x="4629557" y="4802930"/>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6" name="TextBox 15"/>
          <p:cNvSpPr txBox="1"/>
          <p:nvPr/>
        </p:nvSpPr>
        <p:spPr>
          <a:xfrm>
            <a:off x="6042860" y="4803453"/>
            <a:ext cx="479651" cy="215444"/>
          </a:xfrm>
          <a:prstGeom prst="rect">
            <a:avLst/>
          </a:prstGeom>
          <a:solidFill>
            <a:schemeClr val="tx1">
              <a:lumMod val="75000"/>
              <a:lumOff val="25000"/>
            </a:schemeClr>
          </a:solidFill>
        </p:spPr>
        <p:txBody>
          <a:bodyPr wrap="square" rtlCol="0">
            <a:spAutoFit/>
          </a:bodyPr>
          <a:lstStyle/>
          <a:p>
            <a:pPr algn="r"/>
            <a:r>
              <a:rPr lang="en-US" sz="800" dirty="0" err="1">
                <a:solidFill>
                  <a:schemeClr val="bg1"/>
                </a:solidFill>
              </a:rPr>
              <a:t>jsmi</a:t>
            </a:r>
            <a:endParaRPr lang="en-US" sz="800" dirty="0">
              <a:solidFill>
                <a:schemeClr val="bg1"/>
              </a:solidFill>
            </a:endParaRPr>
          </a:p>
        </p:txBody>
      </p:sp>
    </p:spTree>
    <p:extLst>
      <p:ext uri="{BB962C8B-B14F-4D97-AF65-F5344CB8AC3E}">
        <p14:creationId xmlns:p14="http://schemas.microsoft.com/office/powerpoint/2010/main" val="133475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5</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495252" y="1133339"/>
            <a:ext cx="9381774" cy="463639"/>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Enter the requested information highlighted in red. </a:t>
            </a:r>
          </a:p>
        </p:txBody>
      </p:sp>
      <p:pic>
        <p:nvPicPr>
          <p:cNvPr id="4" name="Picture 3"/>
          <p:cNvPicPr>
            <a:picLocks noChangeAspect="1"/>
          </p:cNvPicPr>
          <p:nvPr/>
        </p:nvPicPr>
        <p:blipFill>
          <a:blip r:embed="rId3"/>
          <a:stretch>
            <a:fillRect/>
          </a:stretch>
        </p:blipFill>
        <p:spPr>
          <a:xfrm>
            <a:off x="4416706" y="2031916"/>
            <a:ext cx="6572058" cy="3365284"/>
          </a:xfrm>
          <a:prstGeom prst="rect">
            <a:avLst/>
          </a:prstGeom>
        </p:spPr>
      </p:pic>
      <p:sp>
        <p:nvSpPr>
          <p:cNvPr id="17" name="Text Placeholder 14">
            <a:extLst/>
          </p:cNvPr>
          <p:cNvSpPr>
            <a:spLocks noGrp="1"/>
          </p:cNvSpPr>
          <p:nvPr>
            <p:ph type="body" idx="1"/>
          </p:nvPr>
        </p:nvSpPr>
        <p:spPr>
          <a:xfrm>
            <a:off x="612535" y="1932515"/>
            <a:ext cx="3556549" cy="3813507"/>
          </a:xfrm>
        </p:spPr>
        <p:txBody>
          <a:bodyPr>
            <a:noAutofit/>
          </a:bodyPr>
          <a:lstStyle/>
          <a:p>
            <a:pPr>
              <a:buClr>
                <a:srgbClr val="3F3F3F"/>
              </a:buClr>
              <a:buSzPct val="100000"/>
            </a:pPr>
            <a:r>
              <a:rPr lang="en-US" sz="1600" b="0" dirty="0">
                <a:solidFill>
                  <a:schemeClr val="tx1">
                    <a:lumMod val="75000"/>
                    <a:lumOff val="25000"/>
                  </a:schemeClr>
                </a:solidFill>
              </a:rPr>
              <a:t>Card format will be displayed on the box that came from the box manufacturer.</a:t>
            </a:r>
          </a:p>
          <a:p>
            <a:pPr>
              <a:buClr>
                <a:srgbClr val="3F3F3F"/>
              </a:buClr>
              <a:buSzPct val="100000"/>
            </a:pPr>
            <a:endParaRPr lang="en-US" sz="1600" b="0" dirty="0">
              <a:solidFill>
                <a:schemeClr val="tx1">
                  <a:lumMod val="75000"/>
                  <a:lumOff val="25000"/>
                </a:schemeClr>
              </a:solidFill>
            </a:endParaRPr>
          </a:p>
          <a:p>
            <a:pPr>
              <a:buClr>
                <a:srgbClr val="3F3F3F"/>
              </a:buClr>
              <a:buSzPct val="100000"/>
            </a:pPr>
            <a:r>
              <a:rPr lang="en-US" sz="1600" b="0" dirty="0">
                <a:solidFill>
                  <a:schemeClr val="tx1">
                    <a:lumMod val="75000"/>
                    <a:lumOff val="25000"/>
                  </a:schemeClr>
                </a:solidFill>
              </a:rPr>
              <a:t>Card number is the unique number displayed on the card’s surface. To enter 5 cards that start at number 51 you would enter “51” as the first card number and “55” as the last card number.</a:t>
            </a:r>
          </a:p>
          <a:p>
            <a:pPr>
              <a:buClr>
                <a:srgbClr val="3F3F3F"/>
              </a:buClr>
              <a:buSzPct val="100000"/>
            </a:pPr>
            <a:endParaRPr lang="en-US" sz="1600" b="0" dirty="0">
              <a:solidFill>
                <a:schemeClr val="tx1">
                  <a:lumMod val="75000"/>
                  <a:lumOff val="25000"/>
                </a:schemeClr>
              </a:solidFill>
            </a:endParaRPr>
          </a:p>
          <a:p>
            <a:pPr>
              <a:buClr>
                <a:srgbClr val="3F3F3F"/>
              </a:buClr>
              <a:buSzPct val="100000"/>
            </a:pPr>
            <a:r>
              <a:rPr lang="en-US" sz="1600" b="0" dirty="0">
                <a:solidFill>
                  <a:schemeClr val="tx1">
                    <a:lumMod val="75000"/>
                    <a:lumOff val="25000"/>
                  </a:schemeClr>
                </a:solidFill>
              </a:rPr>
              <a:t>Facility code is required by certain card formats. Please check the box that your cards came in for a facility code on the box label.</a:t>
            </a:r>
          </a:p>
        </p:txBody>
      </p:sp>
      <p:sp>
        <p:nvSpPr>
          <p:cNvPr id="19" name="Text Placeholder 14">
            <a:extLst/>
          </p:cNvPr>
          <p:cNvSpPr>
            <a:spLocks noGrp="1"/>
          </p:cNvSpPr>
          <p:nvPr>
            <p:ph type="body" idx="1"/>
          </p:nvPr>
        </p:nvSpPr>
        <p:spPr>
          <a:xfrm>
            <a:off x="4439794" y="5573662"/>
            <a:ext cx="6525881" cy="463639"/>
          </a:xfrm>
        </p:spPr>
        <p:txBody>
          <a:bodyPr>
            <a:noAutofit/>
          </a:bodyPr>
          <a:lstStyle/>
          <a:p>
            <a:pPr marL="342900" indent="-342900">
              <a:buClr>
                <a:srgbClr val="3F3F3F"/>
              </a:buClr>
              <a:buSzPct val="100000"/>
              <a:buFont typeface="+mj-lt"/>
              <a:buAutoNum type="arabicPeriod" startAt="3"/>
            </a:pPr>
            <a:r>
              <a:rPr lang="en-US" sz="1800" b="0" dirty="0">
                <a:solidFill>
                  <a:schemeClr val="tx1">
                    <a:lumMod val="75000"/>
                    <a:lumOff val="25000"/>
                  </a:schemeClr>
                </a:solidFill>
              </a:rPr>
              <a:t>Click on “Add Cards” to add the cards to the Card Bank. </a:t>
            </a:r>
          </a:p>
        </p:txBody>
      </p:sp>
    </p:spTree>
    <p:extLst>
      <p:ext uri="{BB962C8B-B14F-4D97-AF65-F5344CB8AC3E}">
        <p14:creationId xmlns:p14="http://schemas.microsoft.com/office/powerpoint/2010/main" val="3301027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6</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495252" y="1254967"/>
            <a:ext cx="9381774" cy="767015"/>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You will receive confirmation that your cards have been added in the green box at the top of the next screen. To view the new cards in the Card Bank, simply click on the “Card Bank” button at the top of the screen.</a:t>
            </a:r>
          </a:p>
        </p:txBody>
      </p:sp>
      <p:pic>
        <p:nvPicPr>
          <p:cNvPr id="6" name="Picture 5"/>
          <p:cNvPicPr>
            <a:picLocks noChangeAspect="1"/>
          </p:cNvPicPr>
          <p:nvPr/>
        </p:nvPicPr>
        <p:blipFill>
          <a:blip r:embed="rId3"/>
          <a:stretch>
            <a:fillRect/>
          </a:stretch>
        </p:blipFill>
        <p:spPr>
          <a:xfrm>
            <a:off x="2593525" y="2139658"/>
            <a:ext cx="6848475" cy="3924300"/>
          </a:xfrm>
          <a:prstGeom prst="rect">
            <a:avLst/>
          </a:prstGeom>
        </p:spPr>
      </p:pic>
    </p:spTree>
    <p:extLst>
      <p:ext uri="{BB962C8B-B14F-4D97-AF65-F5344CB8AC3E}">
        <p14:creationId xmlns:p14="http://schemas.microsoft.com/office/powerpoint/2010/main" val="2547534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495252" y="1836210"/>
            <a:ext cx="9381774" cy="767015"/>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From the Card Bank screen you can either choose to use the Filter drop down box in the upper left corner of the screen to search for the newly added cards or you can choose to manually scroll through the cards using the arrows located in the upper right corner of the screen.</a:t>
            </a:r>
          </a:p>
        </p:txBody>
      </p:sp>
      <p:pic>
        <p:nvPicPr>
          <p:cNvPr id="5" name="Picture 4"/>
          <p:cNvPicPr>
            <a:picLocks noChangeAspect="1"/>
          </p:cNvPicPr>
          <p:nvPr/>
        </p:nvPicPr>
        <p:blipFill rotWithShape="1">
          <a:blip r:embed="rId3"/>
          <a:srcRect r="71280"/>
          <a:stretch/>
        </p:blipFill>
        <p:spPr>
          <a:xfrm>
            <a:off x="3331814" y="3087642"/>
            <a:ext cx="3416716" cy="2047875"/>
          </a:xfrm>
          <a:prstGeom prst="rect">
            <a:avLst/>
          </a:prstGeom>
        </p:spPr>
      </p:pic>
      <p:pic>
        <p:nvPicPr>
          <p:cNvPr id="7" name="Picture 6"/>
          <p:cNvPicPr>
            <a:picLocks noChangeAspect="1"/>
          </p:cNvPicPr>
          <p:nvPr/>
        </p:nvPicPr>
        <p:blipFill rotWithShape="1">
          <a:blip r:embed="rId3"/>
          <a:srcRect l="69775"/>
          <a:stretch/>
        </p:blipFill>
        <p:spPr>
          <a:xfrm>
            <a:off x="6748530" y="3087643"/>
            <a:ext cx="3595821" cy="2047875"/>
          </a:xfrm>
          <a:prstGeom prst="rect">
            <a:avLst/>
          </a:prstGeom>
        </p:spPr>
      </p:pic>
    </p:spTree>
    <p:extLst>
      <p:ext uri="{BB962C8B-B14F-4D97-AF65-F5344CB8AC3E}">
        <p14:creationId xmlns:p14="http://schemas.microsoft.com/office/powerpoint/2010/main" val="674256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59752" y="1211737"/>
            <a:ext cx="10351348" cy="883056"/>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r>
              <a:rPr lang="en-US" sz="1800" b="0" dirty="0">
                <a:solidFill>
                  <a:schemeClr val="tx1">
                    <a:lumMod val="75000"/>
                    <a:lumOff val="25000"/>
                  </a:schemeClr>
                </a:solidFill>
              </a:rPr>
              <a:t>The other method for enrollment of cards is through a process known as </a:t>
            </a:r>
            <a:r>
              <a:rPr lang="en-US" sz="1800" dirty="0">
                <a:solidFill>
                  <a:schemeClr val="tx1">
                    <a:lumMod val="75000"/>
                    <a:lumOff val="25000"/>
                  </a:schemeClr>
                </a:solidFill>
              </a:rPr>
              <a:t>swipe-to-enroll</a:t>
            </a:r>
            <a:r>
              <a:rPr lang="en-US" sz="1800" b="0" dirty="0">
                <a:solidFill>
                  <a:schemeClr val="tx1">
                    <a:lumMod val="75000"/>
                    <a:lumOff val="25000"/>
                  </a:schemeClr>
                </a:solidFill>
              </a:rPr>
              <a:t>. This allows the administrator to add an individual card to the Card Bank even without knowing specific card information such as Card Format, Facility Code or Card Number.</a:t>
            </a: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649307" y="2466305"/>
            <a:ext cx="9381774" cy="907957"/>
          </a:xfrm>
        </p:spPr>
        <p:txBody>
          <a:bodyPr>
            <a:noAutofit/>
          </a:bodyPr>
          <a:lstStyle/>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Present the card to a card reader. Because this card was not previously enrolled in the Card Bank it will be categorized by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as “Unknown”.</a:t>
            </a:r>
          </a:p>
          <a:p>
            <a:pPr marL="457200" indent="-457200">
              <a:spcBef>
                <a:spcPts val="600"/>
              </a:spcBef>
              <a:buClr>
                <a:srgbClr val="3F3F3F"/>
              </a:buClr>
              <a:buSzPct val="100000"/>
              <a:buFont typeface="+mj-lt"/>
              <a:buAutoNum type="arabicPeriod"/>
            </a:pPr>
            <a:r>
              <a:rPr lang="en-US" sz="1800" b="0" dirty="0">
                <a:solidFill>
                  <a:schemeClr val="tx1">
                    <a:lumMod val="75000"/>
                    <a:lumOff val="25000"/>
                  </a:schemeClr>
                </a:solidFill>
              </a:rPr>
              <a:t>Navigate to the Setup tab, then choose Cards and then Unknown Cards.</a:t>
            </a:r>
          </a:p>
          <a:p>
            <a:pPr marL="457200" indent="-457200">
              <a:buClr>
                <a:srgbClr val="3F3F3F"/>
              </a:buClr>
              <a:buSzPct val="100000"/>
              <a:buFont typeface="+mj-lt"/>
              <a:buAutoNum type="arabicPeriod"/>
            </a:pPr>
            <a:endParaRPr lang="en-US" sz="1800" b="0" dirty="0">
              <a:solidFill>
                <a:schemeClr val="tx1">
                  <a:lumMod val="75000"/>
                  <a:lumOff val="25000"/>
                </a:schemeClr>
              </a:solidFill>
            </a:endParaRPr>
          </a:p>
        </p:txBody>
      </p:sp>
      <p:pic>
        <p:nvPicPr>
          <p:cNvPr id="4" name="Picture 3"/>
          <p:cNvPicPr>
            <a:picLocks noChangeAspect="1"/>
          </p:cNvPicPr>
          <p:nvPr/>
        </p:nvPicPr>
        <p:blipFill>
          <a:blip r:embed="rId3"/>
          <a:stretch>
            <a:fillRect/>
          </a:stretch>
        </p:blipFill>
        <p:spPr>
          <a:xfrm>
            <a:off x="1927181" y="3134069"/>
            <a:ext cx="8620620" cy="3040350"/>
          </a:xfrm>
          <a:prstGeom prst="rect">
            <a:avLst/>
          </a:prstGeom>
        </p:spPr>
      </p:pic>
      <p:sp>
        <p:nvSpPr>
          <p:cNvPr id="17" name="TextBox 16"/>
          <p:cNvSpPr txBox="1"/>
          <p:nvPr/>
        </p:nvSpPr>
        <p:spPr>
          <a:xfrm>
            <a:off x="3749061" y="4932163"/>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9" name="TextBox 18"/>
          <p:cNvSpPr txBox="1"/>
          <p:nvPr/>
        </p:nvSpPr>
        <p:spPr>
          <a:xfrm>
            <a:off x="5286380" y="4944597"/>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20" name="TextBox 19"/>
          <p:cNvSpPr txBox="1"/>
          <p:nvPr/>
        </p:nvSpPr>
        <p:spPr>
          <a:xfrm>
            <a:off x="6699683" y="4945120"/>
            <a:ext cx="479651" cy="215444"/>
          </a:xfrm>
          <a:prstGeom prst="rect">
            <a:avLst/>
          </a:prstGeom>
          <a:solidFill>
            <a:schemeClr val="tx1">
              <a:lumMod val="75000"/>
              <a:lumOff val="25000"/>
            </a:schemeClr>
          </a:solidFill>
        </p:spPr>
        <p:txBody>
          <a:bodyPr wrap="square" rtlCol="0">
            <a:spAutoFit/>
          </a:bodyPr>
          <a:lstStyle/>
          <a:p>
            <a:pPr algn="r"/>
            <a:r>
              <a:rPr lang="en-US" sz="800" dirty="0" err="1">
                <a:solidFill>
                  <a:schemeClr val="bg1"/>
                </a:solidFill>
              </a:rPr>
              <a:t>jsmi</a:t>
            </a:r>
            <a:endParaRPr lang="en-US" sz="800" dirty="0">
              <a:solidFill>
                <a:schemeClr val="bg1"/>
              </a:solidFill>
            </a:endParaRPr>
          </a:p>
        </p:txBody>
      </p:sp>
    </p:spTree>
    <p:extLst>
      <p:ext uri="{BB962C8B-B14F-4D97-AF65-F5344CB8AC3E}">
        <p14:creationId xmlns:p14="http://schemas.microsoft.com/office/powerpoint/2010/main" val="3682549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59752" y="1211737"/>
            <a:ext cx="10351348" cy="883056"/>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9</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559752" y="1326524"/>
            <a:ext cx="10351348" cy="768269"/>
          </a:xfrm>
        </p:spPr>
        <p:txBody>
          <a:bodyPr>
            <a:noAutofit/>
          </a:bodyPr>
          <a:lstStyle/>
          <a:p>
            <a:pPr marL="457200" indent="-457200">
              <a:spcBef>
                <a:spcPts val="600"/>
              </a:spcBef>
              <a:buClr>
                <a:srgbClr val="3F3F3F"/>
              </a:buClr>
              <a:buSzPct val="100000"/>
              <a:buFont typeface="+mj-lt"/>
              <a:buAutoNum type="arabicPeriod" startAt="3"/>
            </a:pPr>
            <a:r>
              <a:rPr lang="en-US" sz="1800" b="0" dirty="0">
                <a:solidFill>
                  <a:schemeClr val="tx1">
                    <a:lumMod val="75000"/>
                    <a:lumOff val="25000"/>
                  </a:schemeClr>
                </a:solidFill>
              </a:rPr>
              <a:t>On the Unknown Cards screen click on the “Hex Value” of the desired card you would like to add to the </a:t>
            </a:r>
            <a:r>
              <a:rPr lang="en-US" sz="1800" b="0" dirty="0" err="1">
                <a:solidFill>
                  <a:schemeClr val="tx1">
                    <a:lumMod val="75000"/>
                    <a:lumOff val="25000"/>
                  </a:schemeClr>
                </a:solidFill>
              </a:rPr>
              <a:t>Brivo</a:t>
            </a:r>
            <a:r>
              <a:rPr lang="en-US" sz="1800" b="0" dirty="0">
                <a:solidFill>
                  <a:schemeClr val="tx1">
                    <a:lumMod val="75000"/>
                    <a:lumOff val="25000"/>
                  </a:schemeClr>
                </a:solidFill>
              </a:rPr>
              <a:t> </a:t>
            </a:r>
            <a:r>
              <a:rPr lang="en-US" sz="1800" b="0" dirty="0" err="1">
                <a:solidFill>
                  <a:schemeClr val="tx1">
                    <a:lumMod val="75000"/>
                    <a:lumOff val="25000"/>
                  </a:schemeClr>
                </a:solidFill>
              </a:rPr>
              <a:t>Onair</a:t>
            </a:r>
            <a:r>
              <a:rPr lang="en-US" sz="1800" b="0" dirty="0">
                <a:solidFill>
                  <a:schemeClr val="tx1">
                    <a:lumMod val="75000"/>
                    <a:lumOff val="25000"/>
                  </a:schemeClr>
                </a:solidFill>
              </a:rPr>
              <a:t> system.</a:t>
            </a:r>
          </a:p>
        </p:txBody>
      </p:sp>
      <p:pic>
        <p:nvPicPr>
          <p:cNvPr id="3" name="Picture 2"/>
          <p:cNvPicPr>
            <a:picLocks noChangeAspect="1"/>
          </p:cNvPicPr>
          <p:nvPr/>
        </p:nvPicPr>
        <p:blipFill rotWithShape="1">
          <a:blip r:embed="rId3"/>
          <a:srcRect r="31013" b="14447"/>
          <a:stretch/>
        </p:blipFill>
        <p:spPr>
          <a:xfrm>
            <a:off x="559752" y="2388293"/>
            <a:ext cx="10267652" cy="3228395"/>
          </a:xfrm>
          <a:prstGeom prst="rect">
            <a:avLst/>
          </a:prstGeom>
        </p:spPr>
      </p:pic>
      <p:sp>
        <p:nvSpPr>
          <p:cNvPr id="6" name="Rectangle 5"/>
          <p:cNvSpPr/>
          <p:nvPr/>
        </p:nvSpPr>
        <p:spPr>
          <a:xfrm>
            <a:off x="9607640" y="5158735"/>
            <a:ext cx="901521" cy="36630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416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E18385-8BEA-4522-ABAA-5AB38F0D4FC2}"/>
              </a:ext>
            </a:extLst>
          </p:cNvPr>
          <p:cNvSpPr>
            <a:spLocks noGrp="1"/>
          </p:cNvSpPr>
          <p:nvPr>
            <p:ph type="body" idx="1"/>
          </p:nvPr>
        </p:nvSpPr>
        <p:spPr>
          <a:xfrm>
            <a:off x="559752" y="1211737"/>
            <a:ext cx="10351348" cy="883056"/>
          </a:xfrm>
        </p:spPr>
        <p:txBody>
          <a:bodyPr>
            <a:noAutofit/>
          </a:bodyPr>
          <a:lstStyle/>
          <a:p>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a:p>
            <a:pPr>
              <a:spcBef>
                <a:spcPts val="600"/>
              </a:spcBef>
              <a:spcAft>
                <a:spcPts val="600"/>
              </a:spcAft>
            </a:pPr>
            <a:endParaRPr lang="en-US" sz="1800" b="0" dirty="0">
              <a:solidFill>
                <a:schemeClr val="tx1">
                  <a:lumMod val="75000"/>
                  <a:lumOff val="25000"/>
                </a:schemeClr>
              </a:solidFill>
            </a:endParaRPr>
          </a:p>
        </p:txBody>
      </p:sp>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enroll Cards?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10</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443841" y="1237199"/>
            <a:ext cx="10735020" cy="768269"/>
          </a:xfrm>
        </p:spPr>
        <p:txBody>
          <a:bodyPr>
            <a:noAutofit/>
          </a:bodyPr>
          <a:lstStyle/>
          <a:p>
            <a:pPr marL="457200" indent="-457200">
              <a:spcBef>
                <a:spcPts val="600"/>
              </a:spcBef>
              <a:buClr>
                <a:srgbClr val="3F3F3F"/>
              </a:buClr>
              <a:buSzPct val="100000"/>
              <a:buFont typeface="+mj-lt"/>
              <a:buAutoNum type="arabicPeriod" startAt="4"/>
            </a:pPr>
            <a:r>
              <a:rPr lang="en-US" sz="1800" b="0" dirty="0">
                <a:solidFill>
                  <a:schemeClr val="tx1">
                    <a:lumMod val="75000"/>
                    <a:lumOff val="25000"/>
                  </a:schemeClr>
                </a:solidFill>
              </a:rPr>
              <a:t>You have two options for enrolling this card into the Card Bank. You may enter this card as an unknown format or use </a:t>
            </a:r>
            <a:r>
              <a:rPr lang="en-US" sz="1800" b="0" dirty="0" err="1">
                <a:solidFill>
                  <a:schemeClr val="tx1">
                    <a:lumMod val="75000"/>
                    <a:lumOff val="25000"/>
                  </a:schemeClr>
                </a:solidFill>
              </a:rPr>
              <a:t>Brivo’s</a:t>
            </a:r>
            <a:r>
              <a:rPr lang="en-US" sz="1800" b="0" dirty="0">
                <a:solidFill>
                  <a:schemeClr val="tx1">
                    <a:lumMod val="75000"/>
                    <a:lumOff val="25000"/>
                  </a:schemeClr>
                </a:solidFill>
              </a:rPr>
              <a:t> calculations obtained when the card was presented at the card reader to add it based on </a:t>
            </a:r>
            <a:r>
              <a:rPr lang="en-US" sz="1800" b="0" dirty="0" err="1">
                <a:solidFill>
                  <a:schemeClr val="tx1">
                    <a:lumMod val="75000"/>
                    <a:lumOff val="25000"/>
                  </a:schemeClr>
                </a:solidFill>
              </a:rPr>
              <a:t>Brivo’s</a:t>
            </a:r>
            <a:r>
              <a:rPr lang="en-US" sz="1800" b="0" dirty="0">
                <a:solidFill>
                  <a:schemeClr val="tx1">
                    <a:lumMod val="75000"/>
                    <a:lumOff val="25000"/>
                  </a:schemeClr>
                </a:solidFill>
              </a:rPr>
              <a:t> format recommendation.</a:t>
            </a:r>
          </a:p>
        </p:txBody>
      </p:sp>
      <p:pic>
        <p:nvPicPr>
          <p:cNvPr id="4" name="Picture 3"/>
          <p:cNvPicPr>
            <a:picLocks noChangeAspect="1"/>
          </p:cNvPicPr>
          <p:nvPr/>
        </p:nvPicPr>
        <p:blipFill rotWithShape="1">
          <a:blip r:embed="rId3"/>
          <a:srcRect r="56671" b="8812"/>
          <a:stretch/>
        </p:blipFill>
        <p:spPr>
          <a:xfrm>
            <a:off x="2779444" y="2057012"/>
            <a:ext cx="6983876" cy="4678029"/>
          </a:xfrm>
          <a:prstGeom prst="rect">
            <a:avLst/>
          </a:prstGeom>
        </p:spPr>
      </p:pic>
      <p:sp>
        <p:nvSpPr>
          <p:cNvPr id="6" name="Rectangle 5"/>
          <p:cNvSpPr/>
          <p:nvPr/>
        </p:nvSpPr>
        <p:spPr>
          <a:xfrm>
            <a:off x="7353838" y="6243435"/>
            <a:ext cx="1906073" cy="36630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98632" y="4977138"/>
            <a:ext cx="2024128" cy="36630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774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assign a Card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11</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495252" y="1495955"/>
            <a:ext cx="10529554" cy="603301"/>
          </a:xfrm>
        </p:spPr>
        <p:txBody>
          <a:bodyPr>
            <a:noAutofit/>
          </a:bodyPr>
          <a:lstStyle/>
          <a:p>
            <a:pPr>
              <a:buClr>
                <a:srgbClr val="3F3F3F"/>
              </a:buClr>
              <a:buSzPct val="100000"/>
            </a:pPr>
            <a:r>
              <a:rPr lang="en-US" sz="1800" b="0" dirty="0">
                <a:solidFill>
                  <a:schemeClr val="tx1">
                    <a:lumMod val="75000"/>
                    <a:lumOff val="25000"/>
                  </a:schemeClr>
                </a:solidFill>
              </a:rPr>
              <a:t>Regardless of how the card was originally enrolled (batch enrollment versus swipe-to-enroll), the process of assigning it to a User is the same. </a:t>
            </a:r>
          </a:p>
        </p:txBody>
      </p:sp>
      <p:sp>
        <p:nvSpPr>
          <p:cNvPr id="16" name="Text Placeholder 14">
            <a:extLst/>
          </p:cNvPr>
          <p:cNvSpPr>
            <a:spLocks noGrp="1"/>
          </p:cNvSpPr>
          <p:nvPr>
            <p:ph type="body" idx="1"/>
          </p:nvPr>
        </p:nvSpPr>
        <p:spPr>
          <a:xfrm>
            <a:off x="621402" y="2146187"/>
            <a:ext cx="8793054" cy="596182"/>
          </a:xfrm>
        </p:spPr>
        <p:txBody>
          <a:bodyPr>
            <a:noAutofit/>
          </a:bodyPr>
          <a:lstStyle/>
          <a:p>
            <a:pPr marL="457200" indent="-457200">
              <a:buClr>
                <a:srgbClr val="3F3F3F"/>
              </a:buClr>
              <a:buSzPct val="100000"/>
              <a:buFont typeface="+mj-lt"/>
              <a:buAutoNum type="arabicPeriod"/>
            </a:pPr>
            <a:r>
              <a:rPr lang="en-US" sz="1800" b="0" dirty="0">
                <a:solidFill>
                  <a:schemeClr val="tx1">
                    <a:lumMod val="75000"/>
                    <a:lumOff val="25000"/>
                  </a:schemeClr>
                </a:solidFill>
              </a:rPr>
              <a:t>The most common way is to navigate to the Users tab, then choose Users.</a:t>
            </a:r>
          </a:p>
        </p:txBody>
      </p:sp>
      <p:pic>
        <p:nvPicPr>
          <p:cNvPr id="3" name="Picture 2"/>
          <p:cNvPicPr>
            <a:picLocks noChangeAspect="1"/>
          </p:cNvPicPr>
          <p:nvPr/>
        </p:nvPicPr>
        <p:blipFill>
          <a:blip r:embed="rId3"/>
          <a:stretch>
            <a:fillRect/>
          </a:stretch>
        </p:blipFill>
        <p:spPr>
          <a:xfrm>
            <a:off x="779104" y="3003743"/>
            <a:ext cx="8753475" cy="2619375"/>
          </a:xfrm>
          <a:prstGeom prst="rect">
            <a:avLst/>
          </a:prstGeom>
        </p:spPr>
      </p:pic>
      <p:sp>
        <p:nvSpPr>
          <p:cNvPr id="10" name="TextBox 9"/>
          <p:cNvSpPr txBox="1"/>
          <p:nvPr/>
        </p:nvSpPr>
        <p:spPr>
          <a:xfrm>
            <a:off x="2675826" y="4802930"/>
            <a:ext cx="1065485"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JMG Client XYZ</a:t>
            </a:r>
          </a:p>
        </p:txBody>
      </p:sp>
      <p:sp>
        <p:nvSpPr>
          <p:cNvPr id="11" name="TextBox 10"/>
          <p:cNvSpPr txBox="1"/>
          <p:nvPr/>
        </p:nvSpPr>
        <p:spPr>
          <a:xfrm>
            <a:off x="4138273" y="4798543"/>
            <a:ext cx="753812" cy="215444"/>
          </a:xfrm>
          <a:prstGeom prst="rect">
            <a:avLst/>
          </a:prstGeom>
          <a:solidFill>
            <a:schemeClr val="tx1">
              <a:lumMod val="75000"/>
              <a:lumOff val="25000"/>
            </a:schemeClr>
          </a:solidFill>
        </p:spPr>
        <p:txBody>
          <a:bodyPr wrap="square" rtlCol="0">
            <a:spAutoFit/>
          </a:bodyPr>
          <a:lstStyle/>
          <a:p>
            <a:r>
              <a:rPr lang="en-US" sz="800" dirty="0">
                <a:solidFill>
                  <a:schemeClr val="bg1"/>
                </a:solidFill>
              </a:rPr>
              <a:t>1234567</a:t>
            </a:r>
          </a:p>
        </p:txBody>
      </p:sp>
      <p:sp>
        <p:nvSpPr>
          <p:cNvPr id="12" name="TextBox 11"/>
          <p:cNvSpPr txBox="1"/>
          <p:nvPr/>
        </p:nvSpPr>
        <p:spPr>
          <a:xfrm>
            <a:off x="5782106" y="4798543"/>
            <a:ext cx="618695" cy="215444"/>
          </a:xfrm>
          <a:prstGeom prst="rect">
            <a:avLst/>
          </a:prstGeom>
          <a:solidFill>
            <a:schemeClr val="tx1">
              <a:lumMod val="75000"/>
              <a:lumOff val="25000"/>
            </a:schemeClr>
          </a:solidFill>
        </p:spPr>
        <p:txBody>
          <a:bodyPr wrap="square" rtlCol="0">
            <a:spAutoFit/>
          </a:bodyPr>
          <a:lstStyle/>
          <a:p>
            <a:r>
              <a:rPr lang="en-US" sz="800" dirty="0" err="1">
                <a:solidFill>
                  <a:schemeClr val="bg1"/>
                </a:solidFill>
              </a:rPr>
              <a:t>jsmith</a:t>
            </a:r>
            <a:endParaRPr lang="en-US" sz="800" dirty="0">
              <a:solidFill>
                <a:schemeClr val="bg1"/>
              </a:solidFill>
            </a:endParaRPr>
          </a:p>
        </p:txBody>
      </p:sp>
    </p:spTree>
    <p:extLst>
      <p:ext uri="{BB962C8B-B14F-4D97-AF65-F5344CB8AC3E}">
        <p14:creationId xmlns:p14="http://schemas.microsoft.com/office/powerpoint/2010/main" val="1872682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assign a Card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12</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6" name="Text Placeholder 14">
            <a:extLst/>
          </p:cNvPr>
          <p:cNvSpPr>
            <a:spLocks noGrp="1"/>
          </p:cNvSpPr>
          <p:nvPr>
            <p:ph type="body" idx="1"/>
          </p:nvPr>
        </p:nvSpPr>
        <p:spPr>
          <a:xfrm>
            <a:off x="529228" y="1460780"/>
            <a:ext cx="8793054" cy="390951"/>
          </a:xfrm>
        </p:spPr>
        <p:txBody>
          <a:bodyPr>
            <a:noAutofit/>
          </a:bodyPr>
          <a:lstStyle/>
          <a:p>
            <a:pPr marL="457200" indent="-457200">
              <a:buClr>
                <a:srgbClr val="3F3F3F"/>
              </a:buClr>
              <a:buSzPct val="100000"/>
              <a:buFont typeface="+mj-lt"/>
              <a:buAutoNum type="arabicPeriod" startAt="2"/>
            </a:pPr>
            <a:r>
              <a:rPr lang="en-US" sz="1800" b="0" dirty="0">
                <a:solidFill>
                  <a:schemeClr val="tx1">
                    <a:lumMod val="75000"/>
                    <a:lumOff val="25000"/>
                  </a:schemeClr>
                </a:solidFill>
              </a:rPr>
              <a:t>Click on the desired user to whom you would like to assign the card.</a:t>
            </a:r>
          </a:p>
        </p:txBody>
      </p:sp>
      <p:pic>
        <p:nvPicPr>
          <p:cNvPr id="4" name="Picture 3"/>
          <p:cNvPicPr>
            <a:picLocks noChangeAspect="1"/>
          </p:cNvPicPr>
          <p:nvPr/>
        </p:nvPicPr>
        <p:blipFill>
          <a:blip r:embed="rId3"/>
          <a:stretch>
            <a:fillRect/>
          </a:stretch>
        </p:blipFill>
        <p:spPr>
          <a:xfrm>
            <a:off x="3402437" y="2007382"/>
            <a:ext cx="4305300" cy="4133850"/>
          </a:xfrm>
          <a:prstGeom prst="rect">
            <a:avLst/>
          </a:prstGeom>
        </p:spPr>
      </p:pic>
      <p:sp>
        <p:nvSpPr>
          <p:cNvPr id="13" name="TextBox 12"/>
          <p:cNvSpPr txBox="1"/>
          <p:nvPr/>
        </p:nvSpPr>
        <p:spPr>
          <a:xfrm>
            <a:off x="3816072" y="4462180"/>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Adams, Bob</a:t>
            </a:r>
          </a:p>
        </p:txBody>
      </p:sp>
      <p:sp>
        <p:nvSpPr>
          <p:cNvPr id="15" name="TextBox 14"/>
          <p:cNvSpPr txBox="1"/>
          <p:nvPr/>
        </p:nvSpPr>
        <p:spPr>
          <a:xfrm>
            <a:off x="3816072" y="4828460"/>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Brown, Mary</a:t>
            </a:r>
          </a:p>
        </p:txBody>
      </p:sp>
      <p:sp>
        <p:nvSpPr>
          <p:cNvPr id="17" name="TextBox 16"/>
          <p:cNvSpPr txBox="1"/>
          <p:nvPr/>
        </p:nvSpPr>
        <p:spPr>
          <a:xfrm>
            <a:off x="3816072" y="5139726"/>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Chase, Mark</a:t>
            </a:r>
          </a:p>
        </p:txBody>
      </p:sp>
      <p:sp>
        <p:nvSpPr>
          <p:cNvPr id="19" name="TextBox 18"/>
          <p:cNvSpPr txBox="1"/>
          <p:nvPr/>
        </p:nvSpPr>
        <p:spPr>
          <a:xfrm>
            <a:off x="3816072" y="5491787"/>
            <a:ext cx="1283962" cy="246221"/>
          </a:xfrm>
          <a:prstGeom prst="rect">
            <a:avLst/>
          </a:prstGeom>
          <a:solidFill>
            <a:schemeClr val="tx1">
              <a:lumMod val="95000"/>
              <a:lumOff val="5000"/>
            </a:schemeClr>
          </a:solidFill>
        </p:spPr>
        <p:txBody>
          <a:bodyPr wrap="square" rtlCol="0">
            <a:spAutoFit/>
          </a:bodyPr>
          <a:lstStyle/>
          <a:p>
            <a:r>
              <a:rPr lang="en-US" sz="1000" dirty="0">
                <a:solidFill>
                  <a:schemeClr val="bg1"/>
                </a:solidFill>
              </a:rPr>
              <a:t>Dell, John</a:t>
            </a:r>
          </a:p>
        </p:txBody>
      </p:sp>
    </p:spTree>
    <p:extLst>
      <p:ext uri="{BB962C8B-B14F-4D97-AF65-F5344CB8AC3E}">
        <p14:creationId xmlns:p14="http://schemas.microsoft.com/office/powerpoint/2010/main" val="312421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assign a Card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13</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6" name="Text Placeholder 14">
            <a:extLst/>
          </p:cNvPr>
          <p:cNvSpPr>
            <a:spLocks noGrp="1"/>
          </p:cNvSpPr>
          <p:nvPr>
            <p:ph type="body" idx="1"/>
          </p:nvPr>
        </p:nvSpPr>
        <p:spPr>
          <a:xfrm>
            <a:off x="495252" y="1443969"/>
            <a:ext cx="8793054" cy="390951"/>
          </a:xfrm>
        </p:spPr>
        <p:txBody>
          <a:bodyPr>
            <a:noAutofit/>
          </a:bodyPr>
          <a:lstStyle/>
          <a:p>
            <a:pPr marL="457200" indent="-457200">
              <a:buClr>
                <a:srgbClr val="3F3F3F"/>
              </a:buClr>
              <a:buSzPct val="100000"/>
              <a:buFont typeface="+mj-lt"/>
              <a:buAutoNum type="arabicPeriod" startAt="3"/>
            </a:pPr>
            <a:r>
              <a:rPr lang="en-US" sz="1800" b="0" dirty="0">
                <a:solidFill>
                  <a:schemeClr val="tx1">
                    <a:lumMod val="75000"/>
                    <a:lumOff val="25000"/>
                  </a:schemeClr>
                </a:solidFill>
              </a:rPr>
              <a:t>Click on the Credentials tab.</a:t>
            </a:r>
          </a:p>
        </p:txBody>
      </p:sp>
      <p:pic>
        <p:nvPicPr>
          <p:cNvPr id="3" name="Picture 2"/>
          <p:cNvPicPr>
            <a:picLocks noChangeAspect="1"/>
          </p:cNvPicPr>
          <p:nvPr/>
        </p:nvPicPr>
        <p:blipFill>
          <a:blip r:embed="rId3"/>
          <a:stretch>
            <a:fillRect/>
          </a:stretch>
        </p:blipFill>
        <p:spPr>
          <a:xfrm>
            <a:off x="4481645" y="1350020"/>
            <a:ext cx="4619625" cy="1504950"/>
          </a:xfrm>
          <a:prstGeom prst="rect">
            <a:avLst/>
          </a:prstGeom>
        </p:spPr>
      </p:pic>
      <p:pic>
        <p:nvPicPr>
          <p:cNvPr id="6" name="Picture 5"/>
          <p:cNvPicPr>
            <a:picLocks noChangeAspect="1"/>
          </p:cNvPicPr>
          <p:nvPr/>
        </p:nvPicPr>
        <p:blipFill rotWithShape="1">
          <a:blip r:embed="rId4"/>
          <a:srcRect b="8139"/>
          <a:stretch/>
        </p:blipFill>
        <p:spPr>
          <a:xfrm>
            <a:off x="3786927" y="2951025"/>
            <a:ext cx="6781800" cy="3578686"/>
          </a:xfrm>
          <a:prstGeom prst="rect">
            <a:avLst/>
          </a:prstGeom>
        </p:spPr>
      </p:pic>
      <p:sp>
        <p:nvSpPr>
          <p:cNvPr id="20" name="Text Placeholder 14">
            <a:extLst/>
          </p:cNvPr>
          <p:cNvSpPr>
            <a:spLocks noGrp="1"/>
          </p:cNvSpPr>
          <p:nvPr>
            <p:ph type="body" idx="1"/>
          </p:nvPr>
        </p:nvSpPr>
        <p:spPr>
          <a:xfrm>
            <a:off x="90152" y="5009883"/>
            <a:ext cx="3721996" cy="565564"/>
          </a:xfrm>
        </p:spPr>
        <p:txBody>
          <a:bodyPr>
            <a:noAutofit/>
          </a:bodyPr>
          <a:lstStyle/>
          <a:p>
            <a:pPr marL="457200" indent="-457200">
              <a:buClr>
                <a:srgbClr val="3F3F3F"/>
              </a:buClr>
              <a:buSzPct val="100000"/>
              <a:buFont typeface="+mj-lt"/>
              <a:buAutoNum type="arabicPeriod" startAt="4"/>
            </a:pPr>
            <a:r>
              <a:rPr lang="en-US" sz="1800" b="0" dirty="0">
                <a:solidFill>
                  <a:schemeClr val="tx1">
                    <a:lumMod val="75000"/>
                    <a:lumOff val="25000"/>
                  </a:schemeClr>
                </a:solidFill>
              </a:rPr>
              <a:t>Click on the “Choose” button to be taken to the Card Bank.</a:t>
            </a:r>
          </a:p>
        </p:txBody>
      </p:sp>
    </p:spTree>
    <p:extLst>
      <p:ext uri="{BB962C8B-B14F-4D97-AF65-F5344CB8AC3E}">
        <p14:creationId xmlns:p14="http://schemas.microsoft.com/office/powerpoint/2010/main" val="213267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assign a Card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6" name="Text Placeholder 14">
            <a:extLst/>
          </p:cNvPr>
          <p:cNvSpPr>
            <a:spLocks noGrp="1"/>
          </p:cNvSpPr>
          <p:nvPr>
            <p:ph type="body" idx="1"/>
          </p:nvPr>
        </p:nvSpPr>
        <p:spPr>
          <a:xfrm>
            <a:off x="248221" y="3643793"/>
            <a:ext cx="3563927" cy="390951"/>
          </a:xfrm>
        </p:spPr>
        <p:txBody>
          <a:bodyPr>
            <a:noAutofit/>
          </a:bodyPr>
          <a:lstStyle/>
          <a:p>
            <a:pPr marL="457200" indent="-457200">
              <a:buClr>
                <a:srgbClr val="3F3F3F"/>
              </a:buClr>
              <a:buSzPct val="100000"/>
              <a:buFont typeface="+mj-lt"/>
              <a:buAutoNum type="arabicPeriod" startAt="5"/>
            </a:pPr>
            <a:r>
              <a:rPr lang="en-US" sz="1800" b="0" dirty="0">
                <a:solidFill>
                  <a:schemeClr val="tx1">
                    <a:lumMod val="75000"/>
                    <a:lumOff val="25000"/>
                  </a:schemeClr>
                </a:solidFill>
              </a:rPr>
              <a:t>In the popup window that appears select the card you would like to assign. Then click on the X in the upper right corner to close the window.</a:t>
            </a:r>
          </a:p>
        </p:txBody>
      </p:sp>
      <p:pic>
        <p:nvPicPr>
          <p:cNvPr id="4" name="Picture 3"/>
          <p:cNvPicPr>
            <a:picLocks noChangeAspect="1"/>
          </p:cNvPicPr>
          <p:nvPr/>
        </p:nvPicPr>
        <p:blipFill>
          <a:blip r:embed="rId3"/>
          <a:stretch>
            <a:fillRect/>
          </a:stretch>
        </p:blipFill>
        <p:spPr>
          <a:xfrm>
            <a:off x="3812148" y="1307879"/>
            <a:ext cx="6877050" cy="4181475"/>
          </a:xfrm>
          <a:prstGeom prst="rect">
            <a:avLst/>
          </a:prstGeom>
        </p:spPr>
      </p:pic>
      <p:sp>
        <p:nvSpPr>
          <p:cNvPr id="10" name="Rectangle 9"/>
          <p:cNvSpPr/>
          <p:nvPr/>
        </p:nvSpPr>
        <p:spPr>
          <a:xfrm>
            <a:off x="10277340" y="1307878"/>
            <a:ext cx="411857" cy="45652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0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assign a Card to a User?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15</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6" name="Text Placeholder 14">
            <a:extLst/>
          </p:cNvPr>
          <p:cNvSpPr>
            <a:spLocks noGrp="1"/>
          </p:cNvSpPr>
          <p:nvPr>
            <p:ph type="body" idx="1"/>
          </p:nvPr>
        </p:nvSpPr>
        <p:spPr>
          <a:xfrm>
            <a:off x="377008" y="1222563"/>
            <a:ext cx="10119272" cy="390951"/>
          </a:xfrm>
        </p:spPr>
        <p:txBody>
          <a:bodyPr>
            <a:noAutofit/>
          </a:bodyPr>
          <a:lstStyle/>
          <a:p>
            <a:pPr marL="457200" indent="-457200">
              <a:buClr>
                <a:srgbClr val="3F3F3F"/>
              </a:buClr>
              <a:buSzPct val="100000"/>
              <a:buFont typeface="+mj-lt"/>
              <a:buAutoNum type="arabicPeriod" startAt="6"/>
            </a:pPr>
            <a:r>
              <a:rPr lang="en-US" sz="1800" b="0" dirty="0">
                <a:solidFill>
                  <a:schemeClr val="tx1">
                    <a:lumMod val="75000"/>
                    <a:lumOff val="25000"/>
                  </a:schemeClr>
                </a:solidFill>
              </a:rPr>
              <a:t>The newly assigned card will appear under “Assigned Credentials”.</a:t>
            </a:r>
          </a:p>
        </p:txBody>
      </p:sp>
      <p:pic>
        <p:nvPicPr>
          <p:cNvPr id="5" name="Picture 4"/>
          <p:cNvPicPr>
            <a:picLocks noChangeAspect="1"/>
          </p:cNvPicPr>
          <p:nvPr/>
        </p:nvPicPr>
        <p:blipFill>
          <a:blip r:embed="rId3"/>
          <a:stretch>
            <a:fillRect/>
          </a:stretch>
        </p:blipFill>
        <p:spPr>
          <a:xfrm>
            <a:off x="1022411" y="1703667"/>
            <a:ext cx="9473869" cy="4472187"/>
          </a:xfrm>
          <a:prstGeom prst="rect">
            <a:avLst/>
          </a:prstGeom>
        </p:spPr>
      </p:pic>
    </p:spTree>
    <p:extLst>
      <p:ext uri="{BB962C8B-B14F-4D97-AF65-F5344CB8AC3E}">
        <p14:creationId xmlns:p14="http://schemas.microsoft.com/office/powerpoint/2010/main" val="21346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377008" y="2964"/>
            <a:ext cx="10801853" cy="1147969"/>
          </a:xfrm>
        </p:spPr>
        <p:txBody>
          <a:bodyPr>
            <a:normAutofit/>
          </a:bodyPr>
          <a:lstStyle/>
          <a:p>
            <a:r>
              <a:rPr lang="en-US" sz="3600" dirty="0"/>
              <a:t>How do I revoke a Card? </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Sept 2019 / 11.46 / 16</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Text Placeholder 14">
            <a:extLst/>
          </p:cNvPr>
          <p:cNvSpPr>
            <a:spLocks noGrp="1"/>
          </p:cNvSpPr>
          <p:nvPr>
            <p:ph type="body" idx="1"/>
          </p:nvPr>
        </p:nvSpPr>
        <p:spPr>
          <a:xfrm>
            <a:off x="657506" y="1339589"/>
            <a:ext cx="9381774" cy="441845"/>
          </a:xfrm>
        </p:spPr>
        <p:txBody>
          <a:bodyPr>
            <a:noAutofit/>
          </a:bodyPr>
          <a:lstStyle/>
          <a:p>
            <a:pPr>
              <a:buClr>
                <a:srgbClr val="3F3F3F"/>
              </a:buClr>
              <a:buSzPct val="100000"/>
            </a:pPr>
            <a:r>
              <a:rPr lang="en-US" sz="1800" b="0" dirty="0">
                <a:solidFill>
                  <a:schemeClr val="tx1">
                    <a:lumMod val="75000"/>
                    <a:lumOff val="25000"/>
                  </a:schemeClr>
                </a:solidFill>
              </a:rPr>
              <a:t>To revoke a card simply click on the minus icon under the revoke column from the user credentials screen.</a:t>
            </a:r>
          </a:p>
        </p:txBody>
      </p:sp>
      <p:pic>
        <p:nvPicPr>
          <p:cNvPr id="3" name="Picture 2"/>
          <p:cNvPicPr>
            <a:picLocks noChangeAspect="1"/>
          </p:cNvPicPr>
          <p:nvPr/>
        </p:nvPicPr>
        <p:blipFill>
          <a:blip r:embed="rId3"/>
          <a:stretch>
            <a:fillRect/>
          </a:stretch>
        </p:blipFill>
        <p:spPr>
          <a:xfrm>
            <a:off x="1443031" y="1908248"/>
            <a:ext cx="9073298" cy="4271621"/>
          </a:xfrm>
          <a:prstGeom prst="rect">
            <a:avLst/>
          </a:prstGeom>
        </p:spPr>
      </p:pic>
    </p:spTree>
    <p:extLst>
      <p:ext uri="{BB962C8B-B14F-4D97-AF65-F5344CB8AC3E}">
        <p14:creationId xmlns:p14="http://schemas.microsoft.com/office/powerpoint/2010/main" val="3388829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Sept 2019 / 11.46 / 17</a:t>
            </a:r>
          </a:p>
        </p:txBody>
      </p:sp>
      <p:sp>
        <p:nvSpPr>
          <p:cNvPr id="17" name="Text Placeholder 14"/>
          <p:cNvSpPr>
            <a:spLocks noGrp="1"/>
          </p:cNvSpPr>
          <p:nvPr>
            <p:ph type="body" idx="1"/>
          </p:nvPr>
        </p:nvSpPr>
        <p:spPr>
          <a:xfrm>
            <a:off x="518677" y="1416677"/>
            <a:ext cx="9295024" cy="1751526"/>
          </a:xfrm>
        </p:spPr>
        <p:txBody>
          <a:bodyPr>
            <a:normAutofit/>
          </a:bodyPr>
          <a:lstStyle/>
          <a:p>
            <a:pPr>
              <a:spcBef>
                <a:spcPts val="600"/>
              </a:spcBef>
            </a:pPr>
            <a:r>
              <a:rPr lang="en-US" sz="1900" b="0" dirty="0">
                <a:solidFill>
                  <a:schemeClr val="tx1">
                    <a:lumMod val="75000"/>
                    <a:lumOff val="25000"/>
                  </a:schemeClr>
                </a:solidFill>
              </a:rPr>
              <a:t>For additional information and resources,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498052"/>
            <a:ext cx="9295024"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other </a:t>
            </a:r>
            <a:r>
              <a:rPr lang="en-US" sz="1900" b="0" dirty="0" err="1">
                <a:solidFill>
                  <a:schemeClr val="tx1">
                    <a:lumMod val="75000"/>
                    <a:lumOff val="25000"/>
                  </a:schemeClr>
                </a:solidFill>
              </a:rPr>
              <a:t>Brivo</a:t>
            </a:r>
            <a:r>
              <a:rPr lang="en-US" sz="1900" b="0" dirty="0">
                <a:solidFill>
                  <a:schemeClr val="tx1">
                    <a:lumMod val="75000"/>
                    <a:lumOff val="25000"/>
                  </a:schemeClr>
                </a:solidFill>
              </a:rPr>
              <a:t> </a:t>
            </a:r>
            <a:r>
              <a:rPr lang="en-US" sz="1900" b="0" dirty="0" err="1">
                <a:solidFill>
                  <a:schemeClr val="tx1">
                    <a:lumMod val="75000"/>
                    <a:lumOff val="25000"/>
                  </a:schemeClr>
                </a:solidFill>
              </a:rPr>
              <a:t>Onair</a:t>
            </a:r>
            <a:r>
              <a:rPr lang="en-US" sz="1900" b="0" dirty="0">
                <a:solidFill>
                  <a:schemeClr val="tx1">
                    <a:lumMod val="75000"/>
                    <a:lumOff val="25000"/>
                  </a:schemeClr>
                </a:solidFill>
              </a:rPr>
              <a:t> topics.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2.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7F4215-C6BB-44A3-9A5E-9446E6835900}">
  <ds:schemaRef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977</Words>
  <Application>Microsoft Office PowerPoint</Application>
  <PresentationFormat>Widescreen</PresentationFormat>
  <Paragraphs>109</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Calibri</vt:lpstr>
      <vt:lpstr>Calibri Light</vt:lpstr>
      <vt:lpstr>Trebuchet MS</vt:lpstr>
      <vt:lpstr>Wingdings 3</vt:lpstr>
      <vt:lpstr>Facet</vt:lpstr>
      <vt:lpstr>Brivo Onair Access Control End-User Training Card Enrollment</vt:lpstr>
      <vt:lpstr>Table of Contents</vt:lpstr>
      <vt:lpstr>What is a Card and how does it work?</vt:lpstr>
      <vt:lpstr>How do I enroll Cards? </vt:lpstr>
      <vt:lpstr>How do I enroll Cards? </vt:lpstr>
      <vt:lpstr>How do I enroll Cards? </vt:lpstr>
      <vt:lpstr>How do I enroll Cards? </vt:lpstr>
      <vt:lpstr>How do I enroll Cards? </vt:lpstr>
      <vt:lpstr>How do I enroll Cards? </vt:lpstr>
      <vt:lpstr>How do I enroll Cards? </vt:lpstr>
      <vt:lpstr>How do I assign a Card to a User? </vt:lpstr>
      <vt:lpstr>How do I assign a Card to a User? </vt:lpstr>
      <vt:lpstr>How do I assign a Card to a User? </vt:lpstr>
      <vt:lpstr>How do I assign a Card to a User? </vt:lpstr>
      <vt:lpstr>How do I assign a Card to a User? </vt:lpstr>
      <vt:lpstr>How do I revoke a Card? </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2019-09-22T04:20:13Z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